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58" r:id="rId2"/>
    <p:sldId id="359" r:id="rId3"/>
    <p:sldId id="329" r:id="rId4"/>
    <p:sldId id="266" r:id="rId5"/>
    <p:sldId id="268" r:id="rId6"/>
    <p:sldId id="361" r:id="rId7"/>
    <p:sldId id="365" r:id="rId8"/>
    <p:sldId id="641" r:id="rId9"/>
    <p:sldId id="633" r:id="rId10"/>
    <p:sldId id="634" r:id="rId11"/>
    <p:sldId id="635" r:id="rId12"/>
    <p:sldId id="637" r:id="rId13"/>
    <p:sldId id="642" r:id="rId14"/>
    <p:sldId id="643" r:id="rId15"/>
    <p:sldId id="640" r:id="rId16"/>
    <p:sldId id="639" r:id="rId17"/>
    <p:sldId id="638" r:id="rId18"/>
    <p:sldId id="33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6426D6-D5BB-4C9F-B73A-A4F57671BD58}" v="403" dt="2024-09-24T10:28:24.688"/>
    <p1510:client id="{CD152C5A-493D-4CBB-86B6-ECD6BD5656B5}" v="16" dt="2024-09-23T13:01:20.775"/>
    <p1510:client id="{D5B2B0FB-1D15-460C-917F-C08ADEA96EE4}" v="285" dt="2024-09-24T09:58:40.1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C032A0-82CC-4660-8804-EC9DD708DC3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A196F92-46A6-4FE9-A6BE-A100A54BA607}">
      <dgm:prSet/>
      <dgm:spPr/>
      <dgm:t>
        <a:bodyPr/>
        <a:lstStyle/>
        <a:p>
          <a:r>
            <a:rPr lang="en-GB" b="1"/>
            <a:t>Report Launch: key messages </a:t>
          </a:r>
          <a:endParaRPr lang="en-US"/>
        </a:p>
      </dgm:t>
    </dgm:pt>
    <dgm:pt modelId="{AC304AC7-7984-4763-BCA7-45F81BB084C9}" type="parTrans" cxnId="{D7EE6D7B-8584-4773-A2C6-4B54460376BA}">
      <dgm:prSet/>
      <dgm:spPr/>
      <dgm:t>
        <a:bodyPr/>
        <a:lstStyle/>
        <a:p>
          <a:endParaRPr lang="en-US"/>
        </a:p>
      </dgm:t>
    </dgm:pt>
    <dgm:pt modelId="{AB5AC0A3-0B21-4574-8879-0A8F3E423F69}" type="sibTrans" cxnId="{D7EE6D7B-8584-4773-A2C6-4B54460376BA}">
      <dgm:prSet/>
      <dgm:spPr/>
      <dgm:t>
        <a:bodyPr/>
        <a:lstStyle/>
        <a:p>
          <a:endParaRPr lang="en-US"/>
        </a:p>
      </dgm:t>
    </dgm:pt>
    <dgm:pt modelId="{F8890D95-1335-45E2-811F-30B02965ADA3}">
      <dgm:prSet/>
      <dgm:spPr/>
      <dgm:t>
        <a:bodyPr/>
        <a:lstStyle/>
        <a:p>
          <a:r>
            <a:rPr lang="en-GB" b="1"/>
            <a:t>Jane Davidson, Chair, Wales Net Zero 2035</a:t>
          </a:r>
          <a:endParaRPr lang="en-US"/>
        </a:p>
      </dgm:t>
    </dgm:pt>
    <dgm:pt modelId="{EECE0377-8311-49E4-9405-DA4A1E67A5E0}" type="parTrans" cxnId="{1E567B40-6E04-4F0B-B60A-60CB6FC3F0E5}">
      <dgm:prSet/>
      <dgm:spPr/>
      <dgm:t>
        <a:bodyPr/>
        <a:lstStyle/>
        <a:p>
          <a:endParaRPr lang="en-US"/>
        </a:p>
      </dgm:t>
    </dgm:pt>
    <dgm:pt modelId="{3C34642E-98C9-46D9-9228-2A6F3B853A3C}" type="sibTrans" cxnId="{1E567B40-6E04-4F0B-B60A-60CB6FC3F0E5}">
      <dgm:prSet/>
      <dgm:spPr/>
      <dgm:t>
        <a:bodyPr/>
        <a:lstStyle/>
        <a:p>
          <a:endParaRPr lang="en-US"/>
        </a:p>
      </dgm:t>
    </dgm:pt>
    <dgm:pt modelId="{4A8702BC-51BE-4B50-8D04-2C70C181B8AE}" type="pres">
      <dgm:prSet presAssocID="{74C032A0-82CC-4660-8804-EC9DD708DC37}" presName="linear" presStyleCnt="0">
        <dgm:presLayoutVars>
          <dgm:animLvl val="lvl"/>
          <dgm:resizeHandles val="exact"/>
        </dgm:presLayoutVars>
      </dgm:prSet>
      <dgm:spPr/>
    </dgm:pt>
    <dgm:pt modelId="{05A85EEF-35C8-4570-BFC9-AC7B9A0DF395}" type="pres">
      <dgm:prSet presAssocID="{8A196F92-46A6-4FE9-A6BE-A100A54BA607}" presName="parentText" presStyleLbl="node1" presStyleIdx="0" presStyleCnt="2">
        <dgm:presLayoutVars>
          <dgm:chMax val="0"/>
          <dgm:bulletEnabled val="1"/>
        </dgm:presLayoutVars>
      </dgm:prSet>
      <dgm:spPr/>
    </dgm:pt>
    <dgm:pt modelId="{AC6D1B6F-0BDD-411E-AE2B-0B55E6BB13F8}" type="pres">
      <dgm:prSet presAssocID="{AB5AC0A3-0B21-4574-8879-0A8F3E423F69}" presName="spacer" presStyleCnt="0"/>
      <dgm:spPr/>
    </dgm:pt>
    <dgm:pt modelId="{48279B9B-3DF0-40A1-8FCE-A794D651C5AD}" type="pres">
      <dgm:prSet presAssocID="{F8890D95-1335-45E2-811F-30B02965ADA3}" presName="parentText" presStyleLbl="node1" presStyleIdx="1" presStyleCnt="2">
        <dgm:presLayoutVars>
          <dgm:chMax val="0"/>
          <dgm:bulletEnabled val="1"/>
        </dgm:presLayoutVars>
      </dgm:prSet>
      <dgm:spPr/>
    </dgm:pt>
  </dgm:ptLst>
  <dgm:cxnLst>
    <dgm:cxn modelId="{5543AC16-E9D8-4648-B245-56D3379378DB}" type="presOf" srcId="{74C032A0-82CC-4660-8804-EC9DD708DC37}" destId="{4A8702BC-51BE-4B50-8D04-2C70C181B8AE}" srcOrd="0" destOrd="0" presId="urn:microsoft.com/office/officeart/2005/8/layout/vList2"/>
    <dgm:cxn modelId="{BB1E183B-976B-4AA1-A342-7037C0EEA01C}" type="presOf" srcId="{8A196F92-46A6-4FE9-A6BE-A100A54BA607}" destId="{05A85EEF-35C8-4570-BFC9-AC7B9A0DF395}" srcOrd="0" destOrd="0" presId="urn:microsoft.com/office/officeart/2005/8/layout/vList2"/>
    <dgm:cxn modelId="{1E567B40-6E04-4F0B-B60A-60CB6FC3F0E5}" srcId="{74C032A0-82CC-4660-8804-EC9DD708DC37}" destId="{F8890D95-1335-45E2-811F-30B02965ADA3}" srcOrd="1" destOrd="0" parTransId="{EECE0377-8311-49E4-9405-DA4A1E67A5E0}" sibTransId="{3C34642E-98C9-46D9-9228-2A6F3B853A3C}"/>
    <dgm:cxn modelId="{D7EE6D7B-8584-4773-A2C6-4B54460376BA}" srcId="{74C032A0-82CC-4660-8804-EC9DD708DC37}" destId="{8A196F92-46A6-4FE9-A6BE-A100A54BA607}" srcOrd="0" destOrd="0" parTransId="{AC304AC7-7984-4763-BCA7-45F81BB084C9}" sibTransId="{AB5AC0A3-0B21-4574-8879-0A8F3E423F69}"/>
    <dgm:cxn modelId="{7178A1F0-1AB5-4A7C-972B-3057AD59E564}" type="presOf" srcId="{F8890D95-1335-45E2-811F-30B02965ADA3}" destId="{48279B9B-3DF0-40A1-8FCE-A794D651C5AD}" srcOrd="0" destOrd="0" presId="urn:microsoft.com/office/officeart/2005/8/layout/vList2"/>
    <dgm:cxn modelId="{B4962959-6DCF-4513-8413-E3EDFC4721AB}" type="presParOf" srcId="{4A8702BC-51BE-4B50-8D04-2C70C181B8AE}" destId="{05A85EEF-35C8-4570-BFC9-AC7B9A0DF395}" srcOrd="0" destOrd="0" presId="urn:microsoft.com/office/officeart/2005/8/layout/vList2"/>
    <dgm:cxn modelId="{71A48C6D-52C7-4D0A-B507-07D0EC24C09A}" type="presParOf" srcId="{4A8702BC-51BE-4B50-8D04-2C70C181B8AE}" destId="{AC6D1B6F-0BDD-411E-AE2B-0B55E6BB13F8}" srcOrd="1" destOrd="0" presId="urn:microsoft.com/office/officeart/2005/8/layout/vList2"/>
    <dgm:cxn modelId="{96F242DF-9106-4DAA-8E32-6F2791BEEDF8}" type="presParOf" srcId="{4A8702BC-51BE-4B50-8D04-2C70C181B8AE}" destId="{48279B9B-3DF0-40A1-8FCE-A794D651C5AD}"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85EEF-35C8-4570-BFC9-AC7B9A0DF395}">
      <dsp:nvSpPr>
        <dsp:cNvPr id="0" name=""/>
        <dsp:cNvSpPr/>
      </dsp:nvSpPr>
      <dsp:spPr>
        <a:xfrm>
          <a:off x="0" y="7125"/>
          <a:ext cx="10185009" cy="9090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b="1" kern="1200"/>
            <a:t>Report Launch: key messages </a:t>
          </a:r>
          <a:endParaRPr lang="en-US" sz="3700" kern="1200"/>
        </a:p>
      </dsp:txBody>
      <dsp:txXfrm>
        <a:off x="44378" y="51503"/>
        <a:ext cx="10096253" cy="820334"/>
      </dsp:txXfrm>
    </dsp:sp>
    <dsp:sp modelId="{48279B9B-3DF0-40A1-8FCE-A794D651C5AD}">
      <dsp:nvSpPr>
        <dsp:cNvPr id="0" name=""/>
        <dsp:cNvSpPr/>
      </dsp:nvSpPr>
      <dsp:spPr>
        <a:xfrm>
          <a:off x="0" y="1022776"/>
          <a:ext cx="10185009" cy="9090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b="1" kern="1200"/>
            <a:t>Jane Davidson, Chair, Wales Net Zero 2035</a:t>
          </a:r>
          <a:endParaRPr lang="en-US" sz="3700" kern="1200"/>
        </a:p>
      </dsp:txBody>
      <dsp:txXfrm>
        <a:off x="44378" y="1067154"/>
        <a:ext cx="10096253" cy="82033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618845-0DC6-41C8-82E6-462C89BA224E}" type="datetimeFigureOut">
              <a:rPr lang="en-GB" smtClean="0"/>
              <a:t>01/10/2024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DB81B3-0E42-49CA-8F73-3A8039CF4210}" type="slidenum">
              <a:rPr lang="en-GB" smtClean="0"/>
              <a:t>‹#›</a:t>
            </a:fld>
            <a:endParaRPr lang="en-GB"/>
          </a:p>
        </p:txBody>
      </p:sp>
    </p:spTree>
    <p:extLst>
      <p:ext uri="{BB962C8B-B14F-4D97-AF65-F5344CB8AC3E}">
        <p14:creationId xmlns:p14="http://schemas.microsoft.com/office/powerpoint/2010/main" val="1662647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7DB6051-3E5D-4D36-B3BC-20F78833405A}" type="slidenum">
              <a:rPr lang="en-GB" smtClean="0"/>
              <a:t>3</a:t>
            </a:fld>
            <a:endParaRPr lang="en-GB"/>
          </a:p>
        </p:txBody>
      </p:sp>
    </p:spTree>
    <p:extLst>
      <p:ext uri="{BB962C8B-B14F-4D97-AF65-F5344CB8AC3E}">
        <p14:creationId xmlns:p14="http://schemas.microsoft.com/office/powerpoint/2010/main" val="254437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9DB81B3-0E42-49CA-8F73-3A8039CF4210}" type="slidenum">
              <a:rPr lang="en-GB" smtClean="0"/>
              <a:t>14</a:t>
            </a:fld>
            <a:endParaRPr lang="en-GB"/>
          </a:p>
        </p:txBody>
      </p:sp>
    </p:spTree>
    <p:extLst>
      <p:ext uri="{BB962C8B-B14F-4D97-AF65-F5344CB8AC3E}">
        <p14:creationId xmlns:p14="http://schemas.microsoft.com/office/powerpoint/2010/main" val="1004618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9DB81B3-0E42-49CA-8F73-3A8039CF4210}" type="slidenum">
              <a:rPr lang="en-GB" smtClean="0"/>
              <a:t>15</a:t>
            </a:fld>
            <a:endParaRPr lang="en-GB"/>
          </a:p>
        </p:txBody>
      </p:sp>
    </p:spTree>
    <p:extLst>
      <p:ext uri="{BB962C8B-B14F-4D97-AF65-F5344CB8AC3E}">
        <p14:creationId xmlns:p14="http://schemas.microsoft.com/office/powerpoint/2010/main" val="1042329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7DB6051-3E5D-4D36-B3BC-20F78833405A}" type="slidenum">
              <a:rPr lang="en-GB" smtClean="0"/>
              <a:t>18</a:t>
            </a:fld>
            <a:endParaRPr lang="en-GB"/>
          </a:p>
        </p:txBody>
      </p:sp>
    </p:spTree>
    <p:extLst>
      <p:ext uri="{BB962C8B-B14F-4D97-AF65-F5344CB8AC3E}">
        <p14:creationId xmlns:p14="http://schemas.microsoft.com/office/powerpoint/2010/main" val="1203040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11015-CBD6-30D8-91D8-59BBAE6671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EB029EC-7C3A-A40F-9510-EFB467AA44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E3E2165-D129-52F1-4B03-F6DA9F037C65}"/>
              </a:ext>
            </a:extLst>
          </p:cNvPr>
          <p:cNvSpPr>
            <a:spLocks noGrp="1"/>
          </p:cNvSpPr>
          <p:nvPr>
            <p:ph type="dt" sz="half" idx="10"/>
          </p:nvPr>
        </p:nvSpPr>
        <p:spPr/>
        <p:txBody>
          <a:bodyPr/>
          <a:lstStyle/>
          <a:p>
            <a:fld id="{DC01912B-25A7-436F-ADCB-63C983E27C92}" type="datetimeFigureOut">
              <a:rPr lang="en-GB" smtClean="0"/>
              <a:t>01/10/2024</a:t>
            </a:fld>
            <a:endParaRPr lang="en-GB"/>
          </a:p>
        </p:txBody>
      </p:sp>
      <p:sp>
        <p:nvSpPr>
          <p:cNvPr id="5" name="Footer Placeholder 4">
            <a:extLst>
              <a:ext uri="{FF2B5EF4-FFF2-40B4-BE49-F238E27FC236}">
                <a16:creationId xmlns:a16="http://schemas.microsoft.com/office/drawing/2014/main" id="{B863FD9D-0D96-90A9-0F18-5907030746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9BDC6B-4997-8228-D995-F04C76423FCA}"/>
              </a:ext>
            </a:extLst>
          </p:cNvPr>
          <p:cNvSpPr>
            <a:spLocks noGrp="1"/>
          </p:cNvSpPr>
          <p:nvPr>
            <p:ph type="sldNum" sz="quarter" idx="12"/>
          </p:nvPr>
        </p:nvSpPr>
        <p:spPr/>
        <p:txBody>
          <a:bodyPr/>
          <a:lstStyle/>
          <a:p>
            <a:fld id="{A0A89B3B-BBD7-4919-A68F-D9CA6584A5D3}" type="slidenum">
              <a:rPr lang="en-GB" smtClean="0"/>
              <a:t>‹#›</a:t>
            </a:fld>
            <a:endParaRPr lang="en-GB"/>
          </a:p>
        </p:txBody>
      </p:sp>
    </p:spTree>
    <p:extLst>
      <p:ext uri="{BB962C8B-B14F-4D97-AF65-F5344CB8AC3E}">
        <p14:creationId xmlns:p14="http://schemas.microsoft.com/office/powerpoint/2010/main" val="2676890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DB532-8907-A206-8E6B-3863B9D4BB1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7C5C538-B396-4585-7A7C-C8EDD28ECF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D8FD52-F829-8A48-43BF-74C1F72B5886}"/>
              </a:ext>
            </a:extLst>
          </p:cNvPr>
          <p:cNvSpPr>
            <a:spLocks noGrp="1"/>
          </p:cNvSpPr>
          <p:nvPr>
            <p:ph type="dt" sz="half" idx="10"/>
          </p:nvPr>
        </p:nvSpPr>
        <p:spPr/>
        <p:txBody>
          <a:bodyPr/>
          <a:lstStyle/>
          <a:p>
            <a:fld id="{DC01912B-25A7-436F-ADCB-63C983E27C92}" type="datetimeFigureOut">
              <a:rPr lang="en-GB" smtClean="0"/>
              <a:t>01/10/2024</a:t>
            </a:fld>
            <a:endParaRPr lang="en-GB"/>
          </a:p>
        </p:txBody>
      </p:sp>
      <p:sp>
        <p:nvSpPr>
          <p:cNvPr id="5" name="Footer Placeholder 4">
            <a:extLst>
              <a:ext uri="{FF2B5EF4-FFF2-40B4-BE49-F238E27FC236}">
                <a16:creationId xmlns:a16="http://schemas.microsoft.com/office/drawing/2014/main" id="{168608BC-CCE7-639D-013F-28DEAC940A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6BBF0D-88E5-BF61-2083-CB4D557CA7F4}"/>
              </a:ext>
            </a:extLst>
          </p:cNvPr>
          <p:cNvSpPr>
            <a:spLocks noGrp="1"/>
          </p:cNvSpPr>
          <p:nvPr>
            <p:ph type="sldNum" sz="quarter" idx="12"/>
          </p:nvPr>
        </p:nvSpPr>
        <p:spPr/>
        <p:txBody>
          <a:bodyPr/>
          <a:lstStyle/>
          <a:p>
            <a:fld id="{A0A89B3B-BBD7-4919-A68F-D9CA6584A5D3}" type="slidenum">
              <a:rPr lang="en-GB" smtClean="0"/>
              <a:t>‹#›</a:t>
            </a:fld>
            <a:endParaRPr lang="en-GB"/>
          </a:p>
        </p:txBody>
      </p:sp>
    </p:spTree>
    <p:extLst>
      <p:ext uri="{BB962C8B-B14F-4D97-AF65-F5344CB8AC3E}">
        <p14:creationId xmlns:p14="http://schemas.microsoft.com/office/powerpoint/2010/main" val="4121452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A074A6-A346-6EED-B749-6E30DFE9F6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992553-A96A-982E-CC36-F6C300C949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64AAB6-246D-AEEA-9CBA-1DEAC3B96D2B}"/>
              </a:ext>
            </a:extLst>
          </p:cNvPr>
          <p:cNvSpPr>
            <a:spLocks noGrp="1"/>
          </p:cNvSpPr>
          <p:nvPr>
            <p:ph type="dt" sz="half" idx="10"/>
          </p:nvPr>
        </p:nvSpPr>
        <p:spPr/>
        <p:txBody>
          <a:bodyPr/>
          <a:lstStyle/>
          <a:p>
            <a:fld id="{DC01912B-25A7-436F-ADCB-63C983E27C92}" type="datetimeFigureOut">
              <a:rPr lang="en-GB" smtClean="0"/>
              <a:t>01/10/2024</a:t>
            </a:fld>
            <a:endParaRPr lang="en-GB"/>
          </a:p>
        </p:txBody>
      </p:sp>
      <p:sp>
        <p:nvSpPr>
          <p:cNvPr id="5" name="Footer Placeholder 4">
            <a:extLst>
              <a:ext uri="{FF2B5EF4-FFF2-40B4-BE49-F238E27FC236}">
                <a16:creationId xmlns:a16="http://schemas.microsoft.com/office/drawing/2014/main" id="{1B6A295F-23C7-2768-17CC-10785476BA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E7A760-D880-9DE3-D8A2-3CC4D475A3A0}"/>
              </a:ext>
            </a:extLst>
          </p:cNvPr>
          <p:cNvSpPr>
            <a:spLocks noGrp="1"/>
          </p:cNvSpPr>
          <p:nvPr>
            <p:ph type="sldNum" sz="quarter" idx="12"/>
          </p:nvPr>
        </p:nvSpPr>
        <p:spPr/>
        <p:txBody>
          <a:bodyPr/>
          <a:lstStyle/>
          <a:p>
            <a:fld id="{A0A89B3B-BBD7-4919-A68F-D9CA6584A5D3}" type="slidenum">
              <a:rPr lang="en-GB" smtClean="0"/>
              <a:t>‹#›</a:t>
            </a:fld>
            <a:endParaRPr lang="en-GB"/>
          </a:p>
        </p:txBody>
      </p:sp>
    </p:spTree>
    <p:extLst>
      <p:ext uri="{BB962C8B-B14F-4D97-AF65-F5344CB8AC3E}">
        <p14:creationId xmlns:p14="http://schemas.microsoft.com/office/powerpoint/2010/main" val="1213294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BD34F-C2A3-2FC7-7E12-9391C96743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45EA88-9B36-A10F-5DA5-EBD04A0CAC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574628-6CD4-4721-7CC1-F750CB15E76D}"/>
              </a:ext>
            </a:extLst>
          </p:cNvPr>
          <p:cNvSpPr>
            <a:spLocks noGrp="1"/>
          </p:cNvSpPr>
          <p:nvPr>
            <p:ph type="dt" sz="half" idx="10"/>
          </p:nvPr>
        </p:nvSpPr>
        <p:spPr/>
        <p:txBody>
          <a:bodyPr/>
          <a:lstStyle/>
          <a:p>
            <a:fld id="{DC01912B-25A7-436F-ADCB-63C983E27C92}" type="datetimeFigureOut">
              <a:rPr lang="en-GB" smtClean="0"/>
              <a:t>01/10/2024</a:t>
            </a:fld>
            <a:endParaRPr lang="en-GB"/>
          </a:p>
        </p:txBody>
      </p:sp>
      <p:sp>
        <p:nvSpPr>
          <p:cNvPr id="5" name="Footer Placeholder 4">
            <a:extLst>
              <a:ext uri="{FF2B5EF4-FFF2-40B4-BE49-F238E27FC236}">
                <a16:creationId xmlns:a16="http://schemas.microsoft.com/office/drawing/2014/main" id="{569BAB8E-340A-2150-1BA2-6B1FCE23CE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35B10-2D6B-9FFD-3121-1E96EBB75916}"/>
              </a:ext>
            </a:extLst>
          </p:cNvPr>
          <p:cNvSpPr>
            <a:spLocks noGrp="1"/>
          </p:cNvSpPr>
          <p:nvPr>
            <p:ph type="sldNum" sz="quarter" idx="12"/>
          </p:nvPr>
        </p:nvSpPr>
        <p:spPr/>
        <p:txBody>
          <a:bodyPr/>
          <a:lstStyle/>
          <a:p>
            <a:fld id="{A0A89B3B-BBD7-4919-A68F-D9CA6584A5D3}" type="slidenum">
              <a:rPr lang="en-GB" smtClean="0"/>
              <a:t>‹#›</a:t>
            </a:fld>
            <a:endParaRPr lang="en-GB"/>
          </a:p>
        </p:txBody>
      </p:sp>
    </p:spTree>
    <p:extLst>
      <p:ext uri="{BB962C8B-B14F-4D97-AF65-F5344CB8AC3E}">
        <p14:creationId xmlns:p14="http://schemas.microsoft.com/office/powerpoint/2010/main" val="1083819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55A84-912F-22DC-9C0E-C54C1978B6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7D784A-5CA9-EE6E-271B-118ED6BADA6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A06C2A-D73B-0ABE-90D9-AB78D9918A23}"/>
              </a:ext>
            </a:extLst>
          </p:cNvPr>
          <p:cNvSpPr>
            <a:spLocks noGrp="1"/>
          </p:cNvSpPr>
          <p:nvPr>
            <p:ph type="dt" sz="half" idx="10"/>
          </p:nvPr>
        </p:nvSpPr>
        <p:spPr/>
        <p:txBody>
          <a:bodyPr/>
          <a:lstStyle/>
          <a:p>
            <a:fld id="{DC01912B-25A7-436F-ADCB-63C983E27C92}" type="datetimeFigureOut">
              <a:rPr lang="en-GB" smtClean="0"/>
              <a:t>01/10/2024</a:t>
            </a:fld>
            <a:endParaRPr lang="en-GB"/>
          </a:p>
        </p:txBody>
      </p:sp>
      <p:sp>
        <p:nvSpPr>
          <p:cNvPr id="5" name="Footer Placeholder 4">
            <a:extLst>
              <a:ext uri="{FF2B5EF4-FFF2-40B4-BE49-F238E27FC236}">
                <a16:creationId xmlns:a16="http://schemas.microsoft.com/office/drawing/2014/main" id="{E38D57C0-43F5-C329-E2FD-83B2503C9A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53430E-2B8D-BD92-4178-DDCEF9D59E3E}"/>
              </a:ext>
            </a:extLst>
          </p:cNvPr>
          <p:cNvSpPr>
            <a:spLocks noGrp="1"/>
          </p:cNvSpPr>
          <p:nvPr>
            <p:ph type="sldNum" sz="quarter" idx="12"/>
          </p:nvPr>
        </p:nvSpPr>
        <p:spPr/>
        <p:txBody>
          <a:bodyPr/>
          <a:lstStyle/>
          <a:p>
            <a:fld id="{A0A89B3B-BBD7-4919-A68F-D9CA6584A5D3}" type="slidenum">
              <a:rPr lang="en-GB" smtClean="0"/>
              <a:t>‹#›</a:t>
            </a:fld>
            <a:endParaRPr lang="en-GB"/>
          </a:p>
        </p:txBody>
      </p:sp>
    </p:spTree>
    <p:extLst>
      <p:ext uri="{BB962C8B-B14F-4D97-AF65-F5344CB8AC3E}">
        <p14:creationId xmlns:p14="http://schemas.microsoft.com/office/powerpoint/2010/main" val="4149233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32833-C598-A9CD-9D82-FA6716C012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42E54A-924A-36E9-D014-0E02E533AE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B886B06-D5AF-D7E8-71FC-F5943AD0A0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1A8616F-902A-E2DA-8A4C-2B51B1397741}"/>
              </a:ext>
            </a:extLst>
          </p:cNvPr>
          <p:cNvSpPr>
            <a:spLocks noGrp="1"/>
          </p:cNvSpPr>
          <p:nvPr>
            <p:ph type="dt" sz="half" idx="10"/>
          </p:nvPr>
        </p:nvSpPr>
        <p:spPr/>
        <p:txBody>
          <a:bodyPr/>
          <a:lstStyle/>
          <a:p>
            <a:fld id="{DC01912B-25A7-436F-ADCB-63C983E27C92}" type="datetimeFigureOut">
              <a:rPr lang="en-GB" smtClean="0"/>
              <a:t>01/10/2024</a:t>
            </a:fld>
            <a:endParaRPr lang="en-GB"/>
          </a:p>
        </p:txBody>
      </p:sp>
      <p:sp>
        <p:nvSpPr>
          <p:cNvPr id="6" name="Footer Placeholder 5">
            <a:extLst>
              <a:ext uri="{FF2B5EF4-FFF2-40B4-BE49-F238E27FC236}">
                <a16:creationId xmlns:a16="http://schemas.microsoft.com/office/drawing/2014/main" id="{167C1C0A-C83F-19CB-422D-69C8827B09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5EED3E-D2B1-CCDD-644B-24A16ECB5EF2}"/>
              </a:ext>
            </a:extLst>
          </p:cNvPr>
          <p:cNvSpPr>
            <a:spLocks noGrp="1"/>
          </p:cNvSpPr>
          <p:nvPr>
            <p:ph type="sldNum" sz="quarter" idx="12"/>
          </p:nvPr>
        </p:nvSpPr>
        <p:spPr/>
        <p:txBody>
          <a:bodyPr/>
          <a:lstStyle/>
          <a:p>
            <a:fld id="{A0A89B3B-BBD7-4919-A68F-D9CA6584A5D3}" type="slidenum">
              <a:rPr lang="en-GB" smtClean="0"/>
              <a:t>‹#›</a:t>
            </a:fld>
            <a:endParaRPr lang="en-GB"/>
          </a:p>
        </p:txBody>
      </p:sp>
    </p:spTree>
    <p:extLst>
      <p:ext uri="{BB962C8B-B14F-4D97-AF65-F5344CB8AC3E}">
        <p14:creationId xmlns:p14="http://schemas.microsoft.com/office/powerpoint/2010/main" val="1332151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2701B-B07D-8EC5-D124-BDB82D2BD16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F63409-05D9-FA8C-211D-0B02362C8E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BDF15E-4D2A-F602-078A-65204D58C0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4CE30C3-7B0D-00CA-B74E-7ABDA32A56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BCB32E-4B28-7316-43E0-8ED618BE03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033002F-EBD1-A016-F215-159B88479369}"/>
              </a:ext>
            </a:extLst>
          </p:cNvPr>
          <p:cNvSpPr>
            <a:spLocks noGrp="1"/>
          </p:cNvSpPr>
          <p:nvPr>
            <p:ph type="dt" sz="half" idx="10"/>
          </p:nvPr>
        </p:nvSpPr>
        <p:spPr/>
        <p:txBody>
          <a:bodyPr/>
          <a:lstStyle/>
          <a:p>
            <a:fld id="{DC01912B-25A7-436F-ADCB-63C983E27C92}" type="datetimeFigureOut">
              <a:rPr lang="en-GB" smtClean="0"/>
              <a:t>01/10/2024</a:t>
            </a:fld>
            <a:endParaRPr lang="en-GB"/>
          </a:p>
        </p:txBody>
      </p:sp>
      <p:sp>
        <p:nvSpPr>
          <p:cNvPr id="8" name="Footer Placeholder 7">
            <a:extLst>
              <a:ext uri="{FF2B5EF4-FFF2-40B4-BE49-F238E27FC236}">
                <a16:creationId xmlns:a16="http://schemas.microsoft.com/office/drawing/2014/main" id="{BB2C2CCD-EEA4-3BDD-115B-6D07734C763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86BB5F-019C-5AFB-DF99-92F018FD87F7}"/>
              </a:ext>
            </a:extLst>
          </p:cNvPr>
          <p:cNvSpPr>
            <a:spLocks noGrp="1"/>
          </p:cNvSpPr>
          <p:nvPr>
            <p:ph type="sldNum" sz="quarter" idx="12"/>
          </p:nvPr>
        </p:nvSpPr>
        <p:spPr/>
        <p:txBody>
          <a:bodyPr/>
          <a:lstStyle/>
          <a:p>
            <a:fld id="{A0A89B3B-BBD7-4919-A68F-D9CA6584A5D3}" type="slidenum">
              <a:rPr lang="en-GB" smtClean="0"/>
              <a:t>‹#›</a:t>
            </a:fld>
            <a:endParaRPr lang="en-GB"/>
          </a:p>
        </p:txBody>
      </p:sp>
    </p:spTree>
    <p:extLst>
      <p:ext uri="{BB962C8B-B14F-4D97-AF65-F5344CB8AC3E}">
        <p14:creationId xmlns:p14="http://schemas.microsoft.com/office/powerpoint/2010/main" val="3108601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A184C-27B0-60F0-91F5-09CAEC93955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54EF072-4586-9F4E-9AE4-AB3371F89001}"/>
              </a:ext>
            </a:extLst>
          </p:cNvPr>
          <p:cNvSpPr>
            <a:spLocks noGrp="1"/>
          </p:cNvSpPr>
          <p:nvPr>
            <p:ph type="dt" sz="half" idx="10"/>
          </p:nvPr>
        </p:nvSpPr>
        <p:spPr/>
        <p:txBody>
          <a:bodyPr/>
          <a:lstStyle/>
          <a:p>
            <a:fld id="{DC01912B-25A7-436F-ADCB-63C983E27C92}" type="datetimeFigureOut">
              <a:rPr lang="en-GB" smtClean="0"/>
              <a:t>01/10/2024</a:t>
            </a:fld>
            <a:endParaRPr lang="en-GB"/>
          </a:p>
        </p:txBody>
      </p:sp>
      <p:sp>
        <p:nvSpPr>
          <p:cNvPr id="4" name="Footer Placeholder 3">
            <a:extLst>
              <a:ext uri="{FF2B5EF4-FFF2-40B4-BE49-F238E27FC236}">
                <a16:creationId xmlns:a16="http://schemas.microsoft.com/office/drawing/2014/main" id="{A0AD8E6B-1A2C-684C-9DC2-7F7BDB6AD79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00F695-3070-FB25-4765-DE2EB0F0A8FF}"/>
              </a:ext>
            </a:extLst>
          </p:cNvPr>
          <p:cNvSpPr>
            <a:spLocks noGrp="1"/>
          </p:cNvSpPr>
          <p:nvPr>
            <p:ph type="sldNum" sz="quarter" idx="12"/>
          </p:nvPr>
        </p:nvSpPr>
        <p:spPr/>
        <p:txBody>
          <a:bodyPr/>
          <a:lstStyle/>
          <a:p>
            <a:fld id="{A0A89B3B-BBD7-4919-A68F-D9CA6584A5D3}" type="slidenum">
              <a:rPr lang="en-GB" smtClean="0"/>
              <a:t>‹#›</a:t>
            </a:fld>
            <a:endParaRPr lang="en-GB"/>
          </a:p>
        </p:txBody>
      </p:sp>
    </p:spTree>
    <p:extLst>
      <p:ext uri="{BB962C8B-B14F-4D97-AF65-F5344CB8AC3E}">
        <p14:creationId xmlns:p14="http://schemas.microsoft.com/office/powerpoint/2010/main" val="837159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C8336B-B63A-5855-D846-C3A0C16804C8}"/>
              </a:ext>
            </a:extLst>
          </p:cNvPr>
          <p:cNvSpPr>
            <a:spLocks noGrp="1"/>
          </p:cNvSpPr>
          <p:nvPr>
            <p:ph type="dt" sz="half" idx="10"/>
          </p:nvPr>
        </p:nvSpPr>
        <p:spPr/>
        <p:txBody>
          <a:bodyPr/>
          <a:lstStyle/>
          <a:p>
            <a:fld id="{DC01912B-25A7-436F-ADCB-63C983E27C92}" type="datetimeFigureOut">
              <a:rPr lang="en-GB" smtClean="0"/>
              <a:t>01/10/2024</a:t>
            </a:fld>
            <a:endParaRPr lang="en-GB"/>
          </a:p>
        </p:txBody>
      </p:sp>
      <p:sp>
        <p:nvSpPr>
          <p:cNvPr id="3" name="Footer Placeholder 2">
            <a:extLst>
              <a:ext uri="{FF2B5EF4-FFF2-40B4-BE49-F238E27FC236}">
                <a16:creationId xmlns:a16="http://schemas.microsoft.com/office/drawing/2014/main" id="{E79F73AA-861E-DF4F-704D-159B0FC16DB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6B2BEE-B090-CC4B-15C2-ECD055CAF94E}"/>
              </a:ext>
            </a:extLst>
          </p:cNvPr>
          <p:cNvSpPr>
            <a:spLocks noGrp="1"/>
          </p:cNvSpPr>
          <p:nvPr>
            <p:ph type="sldNum" sz="quarter" idx="12"/>
          </p:nvPr>
        </p:nvSpPr>
        <p:spPr/>
        <p:txBody>
          <a:bodyPr/>
          <a:lstStyle/>
          <a:p>
            <a:fld id="{A0A89B3B-BBD7-4919-A68F-D9CA6584A5D3}" type="slidenum">
              <a:rPr lang="en-GB" smtClean="0"/>
              <a:t>‹#›</a:t>
            </a:fld>
            <a:endParaRPr lang="en-GB"/>
          </a:p>
        </p:txBody>
      </p:sp>
    </p:spTree>
    <p:extLst>
      <p:ext uri="{BB962C8B-B14F-4D97-AF65-F5344CB8AC3E}">
        <p14:creationId xmlns:p14="http://schemas.microsoft.com/office/powerpoint/2010/main" val="715917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A0CCE-D8E5-04A4-2172-577D39B9A9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F4DE05-6BC2-BE2D-1462-46C571E9EA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E4D3D6-D54F-2541-0ACA-F627950094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060267-D41E-1691-1C18-859FAC80FCC1}"/>
              </a:ext>
            </a:extLst>
          </p:cNvPr>
          <p:cNvSpPr>
            <a:spLocks noGrp="1"/>
          </p:cNvSpPr>
          <p:nvPr>
            <p:ph type="dt" sz="half" idx="10"/>
          </p:nvPr>
        </p:nvSpPr>
        <p:spPr/>
        <p:txBody>
          <a:bodyPr/>
          <a:lstStyle/>
          <a:p>
            <a:fld id="{DC01912B-25A7-436F-ADCB-63C983E27C92}" type="datetimeFigureOut">
              <a:rPr lang="en-GB" smtClean="0"/>
              <a:t>01/10/2024</a:t>
            </a:fld>
            <a:endParaRPr lang="en-GB"/>
          </a:p>
        </p:txBody>
      </p:sp>
      <p:sp>
        <p:nvSpPr>
          <p:cNvPr id="6" name="Footer Placeholder 5">
            <a:extLst>
              <a:ext uri="{FF2B5EF4-FFF2-40B4-BE49-F238E27FC236}">
                <a16:creationId xmlns:a16="http://schemas.microsoft.com/office/drawing/2014/main" id="{8564ACE9-E1A0-6E9B-B91E-7E61983385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1BB77F-ECE7-EA87-94D8-92EC2650F05D}"/>
              </a:ext>
            </a:extLst>
          </p:cNvPr>
          <p:cNvSpPr>
            <a:spLocks noGrp="1"/>
          </p:cNvSpPr>
          <p:nvPr>
            <p:ph type="sldNum" sz="quarter" idx="12"/>
          </p:nvPr>
        </p:nvSpPr>
        <p:spPr/>
        <p:txBody>
          <a:bodyPr/>
          <a:lstStyle/>
          <a:p>
            <a:fld id="{A0A89B3B-BBD7-4919-A68F-D9CA6584A5D3}" type="slidenum">
              <a:rPr lang="en-GB" smtClean="0"/>
              <a:t>‹#›</a:t>
            </a:fld>
            <a:endParaRPr lang="en-GB"/>
          </a:p>
        </p:txBody>
      </p:sp>
    </p:spTree>
    <p:extLst>
      <p:ext uri="{BB962C8B-B14F-4D97-AF65-F5344CB8AC3E}">
        <p14:creationId xmlns:p14="http://schemas.microsoft.com/office/powerpoint/2010/main" val="888699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5D61-FB72-6261-2A25-96D366C404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1CA41F6-E52A-C295-C659-E642627F9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CAE00F-0139-37CF-8104-6454BE31E9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6456C7-CDF6-336F-0F10-E8805617ED7D}"/>
              </a:ext>
            </a:extLst>
          </p:cNvPr>
          <p:cNvSpPr>
            <a:spLocks noGrp="1"/>
          </p:cNvSpPr>
          <p:nvPr>
            <p:ph type="dt" sz="half" idx="10"/>
          </p:nvPr>
        </p:nvSpPr>
        <p:spPr/>
        <p:txBody>
          <a:bodyPr/>
          <a:lstStyle/>
          <a:p>
            <a:fld id="{DC01912B-25A7-436F-ADCB-63C983E27C92}" type="datetimeFigureOut">
              <a:rPr lang="en-GB" smtClean="0"/>
              <a:t>01/10/2024</a:t>
            </a:fld>
            <a:endParaRPr lang="en-GB"/>
          </a:p>
        </p:txBody>
      </p:sp>
      <p:sp>
        <p:nvSpPr>
          <p:cNvPr id="6" name="Footer Placeholder 5">
            <a:extLst>
              <a:ext uri="{FF2B5EF4-FFF2-40B4-BE49-F238E27FC236}">
                <a16:creationId xmlns:a16="http://schemas.microsoft.com/office/drawing/2014/main" id="{38F4348C-0DA3-4755-63E6-01184DFFCF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FD808E-C498-A4F6-F3EF-024307CAA74D}"/>
              </a:ext>
            </a:extLst>
          </p:cNvPr>
          <p:cNvSpPr>
            <a:spLocks noGrp="1"/>
          </p:cNvSpPr>
          <p:nvPr>
            <p:ph type="sldNum" sz="quarter" idx="12"/>
          </p:nvPr>
        </p:nvSpPr>
        <p:spPr/>
        <p:txBody>
          <a:bodyPr/>
          <a:lstStyle/>
          <a:p>
            <a:fld id="{A0A89B3B-BBD7-4919-A68F-D9CA6584A5D3}" type="slidenum">
              <a:rPr lang="en-GB" smtClean="0"/>
              <a:t>‹#›</a:t>
            </a:fld>
            <a:endParaRPr lang="en-GB"/>
          </a:p>
        </p:txBody>
      </p:sp>
    </p:spTree>
    <p:extLst>
      <p:ext uri="{BB962C8B-B14F-4D97-AF65-F5344CB8AC3E}">
        <p14:creationId xmlns:p14="http://schemas.microsoft.com/office/powerpoint/2010/main" val="416322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A73DCC-7820-8857-E34C-5D35BA24C3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D8F76DB-36E2-1A9B-E283-2157299CE8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6546CE-7D33-12D5-E9B5-B91C4AC3BF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C01912B-25A7-436F-ADCB-63C983E27C92}" type="datetimeFigureOut">
              <a:rPr lang="en-GB" smtClean="0"/>
              <a:t>01/10/2024</a:t>
            </a:fld>
            <a:endParaRPr lang="en-GB"/>
          </a:p>
        </p:txBody>
      </p:sp>
      <p:sp>
        <p:nvSpPr>
          <p:cNvPr id="5" name="Footer Placeholder 4">
            <a:extLst>
              <a:ext uri="{FF2B5EF4-FFF2-40B4-BE49-F238E27FC236}">
                <a16:creationId xmlns:a16="http://schemas.microsoft.com/office/drawing/2014/main" id="{4CB842F0-45EB-9473-8529-A85AA8B3EC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12F3393-50FA-A643-2776-70C14A7DE8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0A89B3B-BBD7-4919-A68F-D9CA6584A5D3}" type="slidenum">
              <a:rPr lang="en-GB" smtClean="0"/>
              <a:t>‹#›</a:t>
            </a:fld>
            <a:endParaRPr lang="en-GB"/>
          </a:p>
        </p:txBody>
      </p:sp>
    </p:spTree>
    <p:extLst>
      <p:ext uri="{BB962C8B-B14F-4D97-AF65-F5344CB8AC3E}">
        <p14:creationId xmlns:p14="http://schemas.microsoft.com/office/powerpoint/2010/main" val="1458196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netzero2035.wales/" TargetMode="External"/><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with text on it&#10;&#10;Description automatically generated">
            <a:extLst>
              <a:ext uri="{FF2B5EF4-FFF2-40B4-BE49-F238E27FC236}">
                <a16:creationId xmlns:a16="http://schemas.microsoft.com/office/drawing/2014/main" id="{6B647BC1-1B67-3963-5A92-66DD81517B5B}"/>
              </a:ext>
            </a:extLst>
          </p:cNvPr>
          <p:cNvPicPr>
            <a:picLocks noChangeAspect="1"/>
          </p:cNvPicPr>
          <p:nvPr/>
        </p:nvPicPr>
        <p:blipFill>
          <a:blip r:embed="rId2"/>
          <a:stretch>
            <a:fillRect/>
          </a:stretch>
        </p:blipFill>
        <p:spPr>
          <a:xfrm>
            <a:off x="1638885" y="-281354"/>
            <a:ext cx="9460435" cy="3917852"/>
          </a:xfrm>
          <a:prstGeom prst="rect">
            <a:avLst/>
          </a:prstGeom>
        </p:spPr>
      </p:pic>
      <p:pic>
        <p:nvPicPr>
          <p:cNvPr id="2" name="Picture 1" descr="A logo with text on it&#10;&#10;Description automatically generated">
            <a:extLst>
              <a:ext uri="{FF2B5EF4-FFF2-40B4-BE49-F238E27FC236}">
                <a16:creationId xmlns:a16="http://schemas.microsoft.com/office/drawing/2014/main" id="{276CA13C-E29F-ECFF-375C-9A91CEB91161}"/>
              </a:ext>
            </a:extLst>
          </p:cNvPr>
          <p:cNvPicPr>
            <a:picLocks noChangeAspect="1"/>
          </p:cNvPicPr>
          <p:nvPr/>
        </p:nvPicPr>
        <p:blipFill>
          <a:blip r:embed="rId2"/>
          <a:stretch>
            <a:fillRect/>
          </a:stretch>
        </p:blipFill>
        <p:spPr>
          <a:xfrm>
            <a:off x="256070" y="5480303"/>
            <a:ext cx="2436680" cy="928713"/>
          </a:xfrm>
          <a:prstGeom prst="rect">
            <a:avLst/>
          </a:prstGeom>
        </p:spPr>
      </p:pic>
      <p:sp>
        <p:nvSpPr>
          <p:cNvPr id="5" name="TextBox 4">
            <a:extLst>
              <a:ext uri="{FF2B5EF4-FFF2-40B4-BE49-F238E27FC236}">
                <a16:creationId xmlns:a16="http://schemas.microsoft.com/office/drawing/2014/main" id="{474C5840-D274-4C7D-DCB6-F3684FB7A2A7}"/>
              </a:ext>
            </a:extLst>
          </p:cNvPr>
          <p:cNvSpPr txBox="1"/>
          <p:nvPr/>
        </p:nvSpPr>
        <p:spPr>
          <a:xfrm>
            <a:off x="2528789" y="5570878"/>
            <a:ext cx="7207994" cy="461665"/>
          </a:xfrm>
          <a:prstGeom prst="rect">
            <a:avLst/>
          </a:prstGeom>
          <a:noFill/>
        </p:spPr>
        <p:txBody>
          <a:bodyPr wrap="square">
            <a:spAutoFit/>
          </a:bodyPr>
          <a:lstStyle/>
          <a:p>
            <a:r>
              <a:rPr lang="en-US">
                <a:hlinkClick r:id="rId3"/>
              </a:rPr>
              <a:t>https://netzero2035.wales</a:t>
            </a:r>
            <a:r>
              <a:rPr lang="en-US"/>
              <a:t> </a:t>
            </a:r>
          </a:p>
        </p:txBody>
      </p:sp>
      <p:graphicFrame>
        <p:nvGraphicFramePr>
          <p:cNvPr id="7" name="TextBox 2">
            <a:extLst>
              <a:ext uri="{FF2B5EF4-FFF2-40B4-BE49-F238E27FC236}">
                <a16:creationId xmlns:a16="http://schemas.microsoft.com/office/drawing/2014/main" id="{333AF52A-6236-1833-157A-CB94E6D5CBE4}"/>
              </a:ext>
            </a:extLst>
          </p:cNvPr>
          <p:cNvGraphicFramePr/>
          <p:nvPr/>
        </p:nvGraphicFramePr>
        <p:xfrm>
          <a:off x="1378634" y="3429000"/>
          <a:ext cx="10185009" cy="19389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0E78-D6EC-283F-A185-862FF251E54D}"/>
              </a:ext>
            </a:extLst>
          </p:cNvPr>
          <p:cNvSpPr>
            <a:spLocks noGrp="1"/>
          </p:cNvSpPr>
          <p:nvPr>
            <p:ph type="title"/>
          </p:nvPr>
        </p:nvSpPr>
        <p:spPr>
          <a:xfrm>
            <a:off x="9569132" y="5743818"/>
            <a:ext cx="10515600" cy="1690688"/>
          </a:xfrm>
        </p:spPr>
        <p:txBody>
          <a:bodyPr>
            <a:normAutofit/>
          </a:bodyPr>
          <a:lstStyle/>
          <a:p>
            <a:r>
              <a:rPr lang="en-GB" sz="3200" b="1">
                <a:latin typeface="Arial Nova" panose="020B0504020202020204" pitchFamily="34" charset="0"/>
              </a:rPr>
              <a:t>WNZ 2035: 2</a:t>
            </a:r>
            <a:endParaRPr lang="en-GB" sz="3200" b="1"/>
          </a:p>
        </p:txBody>
      </p:sp>
      <p:pic>
        <p:nvPicPr>
          <p:cNvPr id="5" name="Content Placeholder 4" descr="A cover of a book&#10;&#10;Description automatically generated">
            <a:extLst>
              <a:ext uri="{FF2B5EF4-FFF2-40B4-BE49-F238E27FC236}">
                <a16:creationId xmlns:a16="http://schemas.microsoft.com/office/drawing/2014/main" id="{062C5A91-9E7A-C5C6-B48C-5C9F72B29D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3" y="-1625"/>
            <a:ext cx="4338148" cy="6875312"/>
          </a:xfrm>
        </p:spPr>
      </p:pic>
      <p:pic>
        <p:nvPicPr>
          <p:cNvPr id="7" name="Picture 6" descr="A close-up of a list of business issues&#10;&#10;Description automatically generated">
            <a:extLst>
              <a:ext uri="{FF2B5EF4-FFF2-40B4-BE49-F238E27FC236}">
                <a16:creationId xmlns:a16="http://schemas.microsoft.com/office/drawing/2014/main" id="{0B915352-7349-9297-D30C-2ADA5EDC0613}"/>
              </a:ext>
            </a:extLst>
          </p:cNvPr>
          <p:cNvPicPr>
            <a:picLocks noChangeAspect="1"/>
          </p:cNvPicPr>
          <p:nvPr/>
        </p:nvPicPr>
        <p:blipFill>
          <a:blip r:embed="rId3">
            <a:extLst>
              <a:ext uri="{28A0092B-C50C-407E-A947-70E740481C1C}">
                <a14:useLocalDpi xmlns:a14="http://schemas.microsoft.com/office/drawing/2010/main" val="0"/>
              </a:ext>
            </a:extLst>
          </a:blip>
          <a:srcRect t="23353" r="7555" b="4254"/>
          <a:stretch/>
        </p:blipFill>
        <p:spPr>
          <a:xfrm>
            <a:off x="5889279" y="274853"/>
            <a:ext cx="4651130" cy="6001720"/>
          </a:xfrm>
          <a:prstGeom prst="rect">
            <a:avLst/>
          </a:prstGeom>
        </p:spPr>
      </p:pic>
    </p:spTree>
    <p:extLst>
      <p:ext uri="{BB962C8B-B14F-4D97-AF65-F5344CB8AC3E}">
        <p14:creationId xmlns:p14="http://schemas.microsoft.com/office/powerpoint/2010/main" val="2708302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D948D-8636-B645-BBF5-9DE20263179B}"/>
              </a:ext>
            </a:extLst>
          </p:cNvPr>
          <p:cNvSpPr>
            <a:spLocks noGrp="1"/>
          </p:cNvSpPr>
          <p:nvPr>
            <p:ph type="title"/>
          </p:nvPr>
        </p:nvSpPr>
        <p:spPr>
          <a:xfrm>
            <a:off x="9573509" y="6328603"/>
            <a:ext cx="11106509" cy="526271"/>
          </a:xfrm>
        </p:spPr>
        <p:txBody>
          <a:bodyPr>
            <a:noAutofit/>
          </a:bodyPr>
          <a:lstStyle/>
          <a:p>
            <a:r>
              <a:rPr lang="en-GB" sz="3200" b="1">
                <a:latin typeface="Arial Nova" panose="020B0504020202020204" pitchFamily="34" charset="0"/>
              </a:rPr>
              <a:t>WNZ 2035: 3</a:t>
            </a:r>
            <a:endParaRPr lang="en-GB" sz="3200" b="1"/>
          </a:p>
        </p:txBody>
      </p:sp>
      <p:pic>
        <p:nvPicPr>
          <p:cNvPr id="2050" name="Picture 2" descr="Image preview">
            <a:extLst>
              <a:ext uri="{FF2B5EF4-FFF2-40B4-BE49-F238E27FC236}">
                <a16:creationId xmlns:a16="http://schemas.microsoft.com/office/drawing/2014/main" id="{7D275848-A1A3-64DC-333E-9F51AB2E35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 y="-5221"/>
            <a:ext cx="4488830" cy="69679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preview">
            <a:extLst>
              <a:ext uri="{FF2B5EF4-FFF2-40B4-BE49-F238E27FC236}">
                <a16:creationId xmlns:a16="http://schemas.microsoft.com/office/drawing/2014/main" id="{2FB59319-FDDE-93B9-A3E2-87BD7D060B9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152" t="38615" r="5225" b="-897"/>
          <a:stretch/>
        </p:blipFill>
        <p:spPr bwMode="auto">
          <a:xfrm>
            <a:off x="4760500" y="129458"/>
            <a:ext cx="6934400" cy="6215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864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6B787-BE6B-C17D-2917-76F53DD25158}"/>
              </a:ext>
            </a:extLst>
          </p:cNvPr>
          <p:cNvSpPr>
            <a:spLocks noGrp="1"/>
          </p:cNvSpPr>
          <p:nvPr>
            <p:ph type="title"/>
          </p:nvPr>
        </p:nvSpPr>
        <p:spPr>
          <a:xfrm>
            <a:off x="7996644" y="5884047"/>
            <a:ext cx="11200329" cy="1325563"/>
          </a:xfrm>
        </p:spPr>
        <p:txBody>
          <a:bodyPr>
            <a:normAutofit/>
          </a:bodyPr>
          <a:lstStyle/>
          <a:p>
            <a:r>
              <a:rPr lang="en-GB" sz="3200" b="1">
                <a:latin typeface="Arial Nova"/>
              </a:rPr>
              <a:t>WNZ 2035: 4 (slide 1)</a:t>
            </a:r>
            <a:endParaRPr lang="en-GB" sz="3200" b="1">
              <a:latin typeface="Arial Nova" panose="020B0504020202020204" pitchFamily="34" charset="0"/>
            </a:endParaRPr>
          </a:p>
        </p:txBody>
      </p:sp>
      <p:pic>
        <p:nvPicPr>
          <p:cNvPr id="5" name="Content Placeholder 4" descr="A close-up of a report&#10;&#10;Description automatically generated">
            <a:extLst>
              <a:ext uri="{FF2B5EF4-FFF2-40B4-BE49-F238E27FC236}">
                <a16:creationId xmlns:a16="http://schemas.microsoft.com/office/drawing/2014/main" id="{443A4BB5-77D7-9903-0FC3-C6DC6625A61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5647" b="2676"/>
          <a:stretch/>
        </p:blipFill>
        <p:spPr>
          <a:xfrm>
            <a:off x="5466368" y="414132"/>
            <a:ext cx="5174721" cy="5992731"/>
          </a:xfrm>
        </p:spPr>
      </p:pic>
      <p:pic>
        <p:nvPicPr>
          <p:cNvPr id="4098" name="Picture 2" descr="Image preview">
            <a:extLst>
              <a:ext uri="{FF2B5EF4-FFF2-40B4-BE49-F238E27FC236}">
                <a16:creationId xmlns:a16="http://schemas.microsoft.com/office/drawing/2014/main" id="{4E6FBE45-1471-3B6E-9137-F5C391A683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008"/>
            <a:ext cx="4373064" cy="6887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816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preview">
            <a:extLst>
              <a:ext uri="{FF2B5EF4-FFF2-40B4-BE49-F238E27FC236}">
                <a16:creationId xmlns:a16="http://schemas.microsoft.com/office/drawing/2014/main" id="{4E6FBE45-1471-3B6E-9137-F5C391A683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008"/>
            <a:ext cx="4373064" cy="68870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close-up of a newspaper&#10;&#10;Description automatically generated">
            <a:extLst>
              <a:ext uri="{FF2B5EF4-FFF2-40B4-BE49-F238E27FC236}">
                <a16:creationId xmlns:a16="http://schemas.microsoft.com/office/drawing/2014/main" id="{936F92C3-6B89-26CA-87C6-12255A12FA3A}"/>
              </a:ext>
            </a:extLst>
          </p:cNvPr>
          <p:cNvPicPr>
            <a:picLocks noChangeAspect="1"/>
          </p:cNvPicPr>
          <p:nvPr/>
        </p:nvPicPr>
        <p:blipFill>
          <a:blip r:embed="rId3">
            <a:extLst>
              <a:ext uri="{28A0092B-C50C-407E-A947-70E740481C1C}">
                <a14:useLocalDpi xmlns:a14="http://schemas.microsoft.com/office/drawing/2010/main" val="0"/>
              </a:ext>
            </a:extLst>
          </a:blip>
          <a:srcRect t="5493" r="-204" b="7353"/>
          <a:stretch/>
        </p:blipFill>
        <p:spPr>
          <a:xfrm>
            <a:off x="6099115" y="170299"/>
            <a:ext cx="4080222" cy="6381607"/>
          </a:xfrm>
          <a:prstGeom prst="rect">
            <a:avLst/>
          </a:prstGeom>
        </p:spPr>
      </p:pic>
      <p:sp>
        <p:nvSpPr>
          <p:cNvPr id="12" name="Title 1">
            <a:extLst>
              <a:ext uri="{FF2B5EF4-FFF2-40B4-BE49-F238E27FC236}">
                <a16:creationId xmlns:a16="http://schemas.microsoft.com/office/drawing/2014/main" id="{618327B1-E296-3752-31C0-97620BBDBC65}"/>
              </a:ext>
            </a:extLst>
          </p:cNvPr>
          <p:cNvSpPr txBox="1">
            <a:spLocks/>
          </p:cNvSpPr>
          <p:nvPr/>
        </p:nvSpPr>
        <p:spPr>
          <a:xfrm>
            <a:off x="7963514" y="5884047"/>
            <a:ext cx="112003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latin typeface="Arial Nova"/>
              </a:rPr>
              <a:t>WNZ 2035: 4 (slide 2)</a:t>
            </a:r>
            <a:endParaRPr lang="en-GB" sz="3200" b="1">
              <a:latin typeface="Arial Nova" panose="020B0504020202020204" pitchFamily="34" charset="0"/>
            </a:endParaRPr>
          </a:p>
        </p:txBody>
      </p:sp>
    </p:spTree>
    <p:extLst>
      <p:ext uri="{BB962C8B-B14F-4D97-AF65-F5344CB8AC3E}">
        <p14:creationId xmlns:p14="http://schemas.microsoft.com/office/powerpoint/2010/main" val="2387197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16C79-03E6-E97F-6EF0-D39F8C31D01E}"/>
              </a:ext>
            </a:extLst>
          </p:cNvPr>
          <p:cNvSpPr>
            <a:spLocks noGrp="1"/>
          </p:cNvSpPr>
          <p:nvPr>
            <p:ph type="title"/>
          </p:nvPr>
        </p:nvSpPr>
        <p:spPr>
          <a:xfrm>
            <a:off x="8290764" y="6082264"/>
            <a:ext cx="3872259" cy="935961"/>
          </a:xfrm>
        </p:spPr>
        <p:txBody>
          <a:bodyPr>
            <a:normAutofit fontScale="90000"/>
          </a:bodyPr>
          <a:lstStyle/>
          <a:p>
            <a:r>
              <a:rPr lang="en-GB" sz="3200" b="1">
                <a:latin typeface="Arial Nova"/>
              </a:rPr>
              <a:t>WNZ 2035: 5 (slide 1)</a:t>
            </a:r>
            <a:endParaRPr lang="en-GB" sz="3200" b="1">
              <a:latin typeface="Arial Nova" panose="020B0504020202020204" pitchFamily="34" charset="0"/>
            </a:endParaRPr>
          </a:p>
        </p:txBody>
      </p:sp>
      <p:pic>
        <p:nvPicPr>
          <p:cNvPr id="5" name="Content Placeholder 4" descr="A group of windmills on a green hill&#10;&#10;Description automatically generated">
            <a:extLst>
              <a:ext uri="{FF2B5EF4-FFF2-40B4-BE49-F238E27FC236}">
                <a16:creationId xmlns:a16="http://schemas.microsoft.com/office/drawing/2014/main" id="{F6B45819-3FF6-A8BB-C287-41E699279C0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 y="16336"/>
            <a:ext cx="3881203" cy="6855401"/>
          </a:xfrm>
        </p:spPr>
      </p:pic>
      <p:sp>
        <p:nvSpPr>
          <p:cNvPr id="6" name="AutoShape 2" descr="Image preview">
            <a:extLst>
              <a:ext uri="{FF2B5EF4-FFF2-40B4-BE49-F238E27FC236}">
                <a16:creationId xmlns:a16="http://schemas.microsoft.com/office/drawing/2014/main" id="{7759DAB0-84A6-FD99-6EF0-7E6DB0ED969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descr="A brochure of a house&#10;&#10;Description automatically generated">
            <a:extLst>
              <a:ext uri="{FF2B5EF4-FFF2-40B4-BE49-F238E27FC236}">
                <a16:creationId xmlns:a16="http://schemas.microsoft.com/office/drawing/2014/main" id="{E37EEC4B-FE66-4577-0EEE-2612A21CFB74}"/>
              </a:ext>
            </a:extLst>
          </p:cNvPr>
          <p:cNvPicPr>
            <a:picLocks noChangeAspect="1"/>
          </p:cNvPicPr>
          <p:nvPr/>
        </p:nvPicPr>
        <p:blipFill>
          <a:blip r:embed="rId4">
            <a:extLst>
              <a:ext uri="{28A0092B-C50C-407E-A947-70E740481C1C}">
                <a14:useLocalDpi xmlns:a14="http://schemas.microsoft.com/office/drawing/2010/main" val="0"/>
              </a:ext>
            </a:extLst>
          </a:blip>
          <a:srcRect t="29710" r="-184" b="8115"/>
          <a:stretch/>
        </p:blipFill>
        <p:spPr>
          <a:xfrm>
            <a:off x="4740891" y="496956"/>
            <a:ext cx="5918734" cy="5556042"/>
          </a:xfrm>
          <a:prstGeom prst="rect">
            <a:avLst/>
          </a:prstGeom>
        </p:spPr>
      </p:pic>
    </p:spTree>
    <p:extLst>
      <p:ext uri="{BB962C8B-B14F-4D97-AF65-F5344CB8AC3E}">
        <p14:creationId xmlns:p14="http://schemas.microsoft.com/office/powerpoint/2010/main" val="2243125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16C79-03E6-E97F-6EF0-D39F8C31D01E}"/>
              </a:ext>
            </a:extLst>
          </p:cNvPr>
          <p:cNvSpPr>
            <a:spLocks noGrp="1"/>
          </p:cNvSpPr>
          <p:nvPr>
            <p:ph type="title"/>
          </p:nvPr>
        </p:nvSpPr>
        <p:spPr>
          <a:xfrm>
            <a:off x="8307329" y="6148524"/>
            <a:ext cx="3855694" cy="886266"/>
          </a:xfrm>
        </p:spPr>
        <p:txBody>
          <a:bodyPr>
            <a:normAutofit fontScale="90000"/>
          </a:bodyPr>
          <a:lstStyle/>
          <a:p>
            <a:r>
              <a:rPr lang="en-GB" sz="3200" b="1">
                <a:latin typeface="Arial Nova"/>
              </a:rPr>
              <a:t>WNZ 2035: 5 (slide 2)</a:t>
            </a:r>
            <a:endParaRPr lang="en-GB" sz="3200" b="1">
              <a:latin typeface="Arial Nova" panose="020B0504020202020204" pitchFamily="34" charset="0"/>
            </a:endParaRPr>
          </a:p>
        </p:txBody>
      </p:sp>
      <p:pic>
        <p:nvPicPr>
          <p:cNvPr id="5" name="Content Placeholder 4" descr="A group of windmills on a green hill&#10;&#10;Description automatically generated">
            <a:extLst>
              <a:ext uri="{FF2B5EF4-FFF2-40B4-BE49-F238E27FC236}">
                <a16:creationId xmlns:a16="http://schemas.microsoft.com/office/drawing/2014/main" id="{F6B45819-3FF6-A8BB-C287-41E699279C0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 y="16336"/>
            <a:ext cx="3881203" cy="6855401"/>
          </a:xfrm>
        </p:spPr>
      </p:pic>
      <p:sp>
        <p:nvSpPr>
          <p:cNvPr id="6" name="AutoShape 2" descr="Image preview">
            <a:extLst>
              <a:ext uri="{FF2B5EF4-FFF2-40B4-BE49-F238E27FC236}">
                <a16:creationId xmlns:a16="http://schemas.microsoft.com/office/drawing/2014/main" id="{7759DAB0-84A6-FD99-6EF0-7E6DB0ED969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descr="A close-up of a document&#10;&#10;Description automatically generated">
            <a:extLst>
              <a:ext uri="{FF2B5EF4-FFF2-40B4-BE49-F238E27FC236}">
                <a16:creationId xmlns:a16="http://schemas.microsoft.com/office/drawing/2014/main" id="{0FE36AFD-D052-3D7D-5C90-38F69C67DBF8}"/>
              </a:ext>
            </a:extLst>
          </p:cNvPr>
          <p:cNvPicPr>
            <a:picLocks noChangeAspect="1"/>
          </p:cNvPicPr>
          <p:nvPr/>
        </p:nvPicPr>
        <p:blipFill>
          <a:blip r:embed="rId4">
            <a:extLst>
              <a:ext uri="{28A0092B-C50C-407E-A947-70E740481C1C}">
                <a14:useLocalDpi xmlns:a14="http://schemas.microsoft.com/office/drawing/2010/main" val="0"/>
              </a:ext>
            </a:extLst>
          </a:blip>
          <a:srcRect l="4641" t="5988" r="2898" b="5826"/>
          <a:stretch/>
        </p:blipFill>
        <p:spPr>
          <a:xfrm>
            <a:off x="8135942" y="260966"/>
            <a:ext cx="3987575" cy="6109798"/>
          </a:xfrm>
          <a:prstGeom prst="rect">
            <a:avLst/>
          </a:prstGeom>
        </p:spPr>
      </p:pic>
      <p:pic>
        <p:nvPicPr>
          <p:cNvPr id="12" name="Picture 11" descr="A close-up of a document&#10;&#10;Description automatically generated">
            <a:extLst>
              <a:ext uri="{FF2B5EF4-FFF2-40B4-BE49-F238E27FC236}">
                <a16:creationId xmlns:a16="http://schemas.microsoft.com/office/drawing/2014/main" id="{921DDDA0-3EF2-915B-E425-C9AA009845BE}"/>
              </a:ext>
            </a:extLst>
          </p:cNvPr>
          <p:cNvPicPr>
            <a:picLocks noChangeAspect="1"/>
          </p:cNvPicPr>
          <p:nvPr/>
        </p:nvPicPr>
        <p:blipFill>
          <a:blip r:embed="rId5">
            <a:extLst>
              <a:ext uri="{28A0092B-C50C-407E-A947-70E740481C1C}">
                <a14:useLocalDpi xmlns:a14="http://schemas.microsoft.com/office/drawing/2010/main" val="0"/>
              </a:ext>
            </a:extLst>
          </a:blip>
          <a:srcRect l="7634" t="6340" r="8397" b="1555"/>
          <a:stretch/>
        </p:blipFill>
        <p:spPr>
          <a:xfrm>
            <a:off x="4131500" y="264942"/>
            <a:ext cx="4001840" cy="6381374"/>
          </a:xfrm>
          <a:prstGeom prst="rect">
            <a:avLst/>
          </a:prstGeom>
        </p:spPr>
      </p:pic>
    </p:spTree>
    <p:extLst>
      <p:ext uri="{BB962C8B-B14F-4D97-AF65-F5344CB8AC3E}">
        <p14:creationId xmlns:p14="http://schemas.microsoft.com/office/powerpoint/2010/main" val="3900702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4C738-693A-1A04-6DEC-AD078E089961}"/>
              </a:ext>
            </a:extLst>
          </p:cNvPr>
          <p:cNvSpPr>
            <a:spLocks noGrp="1"/>
          </p:cNvSpPr>
          <p:nvPr>
            <p:ph type="title"/>
          </p:nvPr>
        </p:nvSpPr>
        <p:spPr>
          <a:xfrm>
            <a:off x="53594" y="0"/>
            <a:ext cx="3575252" cy="897147"/>
          </a:xfrm>
        </p:spPr>
        <p:txBody>
          <a:bodyPr>
            <a:normAutofit/>
          </a:bodyPr>
          <a:lstStyle/>
          <a:p>
            <a:r>
              <a:rPr lang="en-GB" sz="3200" b="1">
                <a:latin typeface="Arial Nova" panose="020B0504020202020204" pitchFamily="34" charset="0"/>
              </a:rPr>
              <a:t>WNZ 2035: 6</a:t>
            </a:r>
            <a:endParaRPr lang="en-GB" sz="3200"/>
          </a:p>
        </p:txBody>
      </p:sp>
      <p:pic>
        <p:nvPicPr>
          <p:cNvPr id="7" name="Picture 6" descr="A book cover of a landscape&#10;&#10;Description automatically generated">
            <a:extLst>
              <a:ext uri="{FF2B5EF4-FFF2-40B4-BE49-F238E27FC236}">
                <a16:creationId xmlns:a16="http://schemas.microsoft.com/office/drawing/2014/main" id="{C5A8651B-0BE4-FC0E-5931-5EBB331648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620" y="776377"/>
            <a:ext cx="4025988" cy="6081623"/>
          </a:xfrm>
          <a:prstGeom prst="rect">
            <a:avLst/>
          </a:prstGeom>
        </p:spPr>
      </p:pic>
      <p:pic>
        <p:nvPicPr>
          <p:cNvPr id="11" name="Content Placeholder 10" descr="A close-up of a document">
            <a:extLst>
              <a:ext uri="{FF2B5EF4-FFF2-40B4-BE49-F238E27FC236}">
                <a16:creationId xmlns:a16="http://schemas.microsoft.com/office/drawing/2014/main" id="{6AD91F88-67FB-1778-F51A-1A59A624A48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5819" t="30552" r="5656" b="2738"/>
          <a:stretch/>
        </p:blipFill>
        <p:spPr>
          <a:xfrm>
            <a:off x="5045610" y="451388"/>
            <a:ext cx="6359564" cy="6228725"/>
          </a:xfrm>
        </p:spPr>
      </p:pic>
    </p:spTree>
    <p:extLst>
      <p:ext uri="{BB962C8B-B14F-4D97-AF65-F5344CB8AC3E}">
        <p14:creationId xmlns:p14="http://schemas.microsoft.com/office/powerpoint/2010/main" val="4079461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13F1F-F09D-F0CD-3B2E-4C759CBF3312}"/>
              </a:ext>
            </a:extLst>
          </p:cNvPr>
          <p:cNvSpPr>
            <a:spLocks noGrp="1"/>
          </p:cNvSpPr>
          <p:nvPr>
            <p:ph type="title"/>
          </p:nvPr>
        </p:nvSpPr>
        <p:spPr>
          <a:xfrm>
            <a:off x="9568656" y="6270626"/>
            <a:ext cx="11086514" cy="584444"/>
          </a:xfrm>
        </p:spPr>
        <p:txBody>
          <a:bodyPr>
            <a:normAutofit/>
          </a:bodyPr>
          <a:lstStyle/>
          <a:p>
            <a:r>
              <a:rPr lang="en-GB" sz="3200" b="1">
                <a:latin typeface="Arial Nova" panose="020B0504020202020204" pitchFamily="34" charset="0"/>
              </a:rPr>
              <a:t>WNZ 2035: 7</a:t>
            </a:r>
            <a:endParaRPr lang="en-GB" sz="3200"/>
          </a:p>
        </p:txBody>
      </p:sp>
      <p:pic>
        <p:nvPicPr>
          <p:cNvPr id="5" name="Content Placeholder 4" descr="A green bus with blue text&#10;&#10;Description automatically generated">
            <a:extLst>
              <a:ext uri="{FF2B5EF4-FFF2-40B4-BE49-F238E27FC236}">
                <a16:creationId xmlns:a16="http://schemas.microsoft.com/office/drawing/2014/main" id="{C3ED6CD7-FF84-65D3-70AF-BD00828C7E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1" y="19292"/>
            <a:ext cx="4485595" cy="6840816"/>
          </a:xfrm>
        </p:spPr>
      </p:pic>
      <p:pic>
        <p:nvPicPr>
          <p:cNvPr id="5122" name="Picture 2" descr="Image preview">
            <a:extLst>
              <a:ext uri="{FF2B5EF4-FFF2-40B4-BE49-F238E27FC236}">
                <a16:creationId xmlns:a16="http://schemas.microsoft.com/office/drawing/2014/main" id="{B765950E-3C46-73AD-DEAF-0FAA449B4E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17" t="26667" r="4234" b="5917"/>
          <a:stretch/>
        </p:blipFill>
        <p:spPr bwMode="auto">
          <a:xfrm>
            <a:off x="5083994" y="83285"/>
            <a:ext cx="6428745" cy="6190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106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B7847C-DA8D-45A3-8150-ADBBA94959B0}"/>
              </a:ext>
            </a:extLst>
          </p:cNvPr>
          <p:cNvPicPr>
            <a:picLocks noChangeAspect="1"/>
          </p:cNvPicPr>
          <p:nvPr/>
        </p:nvPicPr>
        <p:blipFill rotWithShape="1">
          <a:blip r:embed="rId3">
            <a:extLst>
              <a:ext uri="{28A0092B-C50C-407E-A947-70E740481C1C}">
                <a14:useLocalDpi xmlns:a14="http://schemas.microsoft.com/office/drawing/2010/main" val="0"/>
              </a:ext>
            </a:extLst>
          </a:blip>
          <a:srcRect t="4354" r="11526" b="9386"/>
          <a:stretch/>
        </p:blipFill>
        <p:spPr>
          <a:xfrm>
            <a:off x="6653842" y="-51758"/>
            <a:ext cx="5538158" cy="6909758"/>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Title 1">
            <a:extLst>
              <a:ext uri="{FF2B5EF4-FFF2-40B4-BE49-F238E27FC236}">
                <a16:creationId xmlns:a16="http://schemas.microsoft.com/office/drawing/2014/main" id="{183B2E63-0389-384E-71DC-1C8241B3DEDC}"/>
              </a:ext>
            </a:extLst>
          </p:cNvPr>
          <p:cNvSpPr txBox="1">
            <a:spLocks/>
          </p:cNvSpPr>
          <p:nvPr/>
        </p:nvSpPr>
        <p:spPr>
          <a:xfrm>
            <a:off x="563390" y="6044540"/>
            <a:ext cx="5463683" cy="647204"/>
          </a:xfrm>
          <a:prstGeom prst="rect">
            <a:avLst/>
          </a:prstGeom>
          <a:noFill/>
          <a:ln>
            <a:noFill/>
          </a:ln>
        </p:spPr>
        <p:txBody>
          <a:bodyPr vert="horz" lIns="91440" tIns="45720" rIns="91440" bIns="45720" rtlCol="0" anchor="b" anchorCtr="0">
            <a:noAutofit/>
          </a:bodyPr>
          <a:lstStyle>
            <a:lvl1pPr algn="l" defTabSz="457189" rtl="0" eaLnBrk="1" latinLnBrk="0" hangingPunct="1">
              <a:spcBef>
                <a:spcPct val="0"/>
              </a:spcBef>
              <a:buNone/>
              <a:defRPr lang="en-US" sz="3200" b="1" kern="1200">
                <a:solidFill>
                  <a:schemeClr val="tx2"/>
                </a:solidFill>
                <a:latin typeface="Arial" charset="0"/>
                <a:ea typeface="ＭＳ Ｐゴシック" charset="0"/>
                <a:cs typeface="+mj-cs"/>
              </a:defRPr>
            </a:lvl1pPr>
          </a:lstStyle>
          <a:p>
            <a:br>
              <a:rPr lang="en-GB" sz="1200" b="0">
                <a:solidFill>
                  <a:schemeClr val="tx1">
                    <a:lumMod val="65000"/>
                    <a:lumOff val="35000"/>
                  </a:schemeClr>
                </a:solidFill>
                <a:latin typeface="+mn-lt"/>
              </a:rPr>
            </a:br>
            <a:br>
              <a:rPr lang="en-GB" sz="1200" b="0">
                <a:solidFill>
                  <a:schemeClr val="tx1">
                    <a:lumMod val="65000"/>
                    <a:lumOff val="35000"/>
                  </a:schemeClr>
                </a:solidFill>
                <a:latin typeface="+mn-lt"/>
              </a:rPr>
            </a:br>
            <a:endParaRPr lang="en-GB" sz="1200" b="0" u="sng">
              <a:solidFill>
                <a:schemeClr val="tx1">
                  <a:lumMod val="65000"/>
                  <a:lumOff val="35000"/>
                </a:schemeClr>
              </a:solidFill>
              <a:latin typeface="+mn-lt"/>
            </a:endParaRPr>
          </a:p>
        </p:txBody>
      </p:sp>
      <p:sp>
        <p:nvSpPr>
          <p:cNvPr id="8" name="Title 1">
            <a:extLst>
              <a:ext uri="{FF2B5EF4-FFF2-40B4-BE49-F238E27FC236}">
                <a16:creationId xmlns:a16="http://schemas.microsoft.com/office/drawing/2014/main" id="{B1326FF1-0577-FB7F-37D1-AD82BE26A23B}"/>
              </a:ext>
            </a:extLst>
          </p:cNvPr>
          <p:cNvSpPr txBox="1">
            <a:spLocks/>
          </p:cNvSpPr>
          <p:nvPr/>
        </p:nvSpPr>
        <p:spPr>
          <a:xfrm>
            <a:off x="609600" y="274320"/>
            <a:ext cx="5538159" cy="4541125"/>
          </a:xfrm>
          <a:prstGeom prst="rect">
            <a:avLst/>
          </a:prstGeom>
          <a:noFill/>
          <a:ln>
            <a:noFill/>
          </a:ln>
        </p:spPr>
        <p:txBody>
          <a:bodyPr vert="horz" lIns="91440" tIns="45720" rIns="91440" bIns="45720" rtlCol="0" anchor="t" anchorCtr="0">
            <a:noAutofit/>
          </a:bodyPr>
          <a:lstStyle>
            <a:lvl1pPr algn="l" defTabSz="457189" rtl="0" eaLnBrk="1" latinLnBrk="0" hangingPunct="1">
              <a:spcBef>
                <a:spcPct val="0"/>
              </a:spcBef>
              <a:buNone/>
              <a:defRPr lang="en-US" sz="3200" b="1" kern="1200">
                <a:solidFill>
                  <a:schemeClr val="tx2"/>
                </a:solidFill>
                <a:latin typeface="Arial" charset="0"/>
                <a:ea typeface="ＭＳ Ｐゴシック" charset="0"/>
                <a:cs typeface="+mj-cs"/>
              </a:defRPr>
            </a:lvl1pPr>
          </a:lstStyle>
          <a:p>
            <a:r>
              <a:rPr lang="en-GB" sz="2000" b="0"/>
              <a:t>…other countries/cities/organisations are interested in this approach to deliver on the SDGs and climate ambition by 2030-2035.</a:t>
            </a:r>
            <a:br>
              <a:rPr lang="en-GB" sz="2000" b="0"/>
            </a:br>
            <a:br>
              <a:rPr lang="en-GB" sz="2000" b="0"/>
            </a:br>
            <a:r>
              <a:rPr lang="en-GB" sz="2000">
                <a:solidFill>
                  <a:schemeClr val="accent1"/>
                </a:solidFill>
              </a:rPr>
              <a:t>The United Nations proposed a Special Envoy for Future Generations based on the Wales model at the Summit of the Future. It was agreed by the #UNGA in New York last Sunday</a:t>
            </a:r>
          </a:p>
          <a:p>
            <a:endParaRPr lang="en-GB" sz="2000" u="sng">
              <a:solidFill>
                <a:schemeClr val="accent1"/>
              </a:solidFill>
              <a:latin typeface="+mj-lt"/>
            </a:endParaRPr>
          </a:p>
          <a:p>
            <a:r>
              <a:rPr lang="en-GB" sz="2000" u="sng">
                <a:solidFill>
                  <a:schemeClr val="accent1"/>
                </a:solidFill>
                <a:latin typeface="+mj-lt"/>
              </a:rPr>
              <a:t>Watch here https://www.youtube.com/watch?v=DfR6xHZ1OBQ</a:t>
            </a:r>
          </a:p>
          <a:p>
            <a:endParaRPr lang="en-GB" sz="2000" u="sng">
              <a:solidFill>
                <a:schemeClr val="accent1"/>
              </a:solidFill>
            </a:endParaRPr>
          </a:p>
          <a:p>
            <a:r>
              <a:rPr lang="en-GB" sz="4000" u="sng">
                <a:solidFill>
                  <a:schemeClr val="accent1"/>
                </a:solidFill>
              </a:rPr>
              <a:t>Diolch/thanks</a:t>
            </a:r>
          </a:p>
          <a:p>
            <a:endParaRPr lang="en-GB" sz="2000" u="sng">
              <a:solidFill>
                <a:schemeClr val="accent1"/>
              </a:solidFill>
              <a:latin typeface="+mj-lt"/>
            </a:endParaRPr>
          </a:p>
          <a:p>
            <a:endParaRPr lang="en-GB" sz="2800" u="sng">
              <a:solidFill>
                <a:schemeClr val="accent1"/>
              </a:solidFill>
              <a:latin typeface="+mj-lt"/>
            </a:endParaRPr>
          </a:p>
          <a:p>
            <a:endParaRPr lang="en-GB" sz="2800" u="sng">
              <a:solidFill>
                <a:schemeClr val="accent1"/>
              </a:solidFill>
              <a:latin typeface="+mj-lt"/>
            </a:endParaRPr>
          </a:p>
        </p:txBody>
      </p:sp>
      <p:sp>
        <p:nvSpPr>
          <p:cNvPr id="2" name="Title 1"/>
          <p:cNvSpPr>
            <a:spLocks noGrp="1"/>
          </p:cNvSpPr>
          <p:nvPr>
            <p:ph type="title"/>
          </p:nvPr>
        </p:nvSpPr>
        <p:spPr>
          <a:xfrm>
            <a:off x="609600" y="0"/>
            <a:ext cx="9607825" cy="910881"/>
          </a:xfrm>
        </p:spPr>
        <p:txBody>
          <a:bodyPr vert="horz" lIns="91440" tIns="45720" rIns="91440" bIns="45720" rtlCol="0" anchor="t" anchorCtr="0">
            <a:noAutofit/>
          </a:bodyPr>
          <a:lstStyle/>
          <a:p>
            <a:r>
              <a:rPr lang="en-US">
                <a:solidFill>
                  <a:schemeClr val="tx1"/>
                </a:solidFill>
              </a:rPr>
              <a:t> </a:t>
            </a:r>
            <a:endParaRPr lang="en-US" u="sng">
              <a:solidFill>
                <a:schemeClr val="tx1"/>
              </a:solidFill>
              <a:latin typeface="+mj-lt"/>
            </a:endParaRPr>
          </a:p>
        </p:txBody>
      </p:sp>
      <p:sp>
        <p:nvSpPr>
          <p:cNvPr id="9" name="Title 1">
            <a:extLst>
              <a:ext uri="{FF2B5EF4-FFF2-40B4-BE49-F238E27FC236}">
                <a16:creationId xmlns:a16="http://schemas.microsoft.com/office/drawing/2014/main" id="{37190146-7D90-7042-3C26-48A9A8A074D2}"/>
              </a:ext>
            </a:extLst>
          </p:cNvPr>
          <p:cNvSpPr txBox="1">
            <a:spLocks/>
          </p:cNvSpPr>
          <p:nvPr/>
        </p:nvSpPr>
        <p:spPr>
          <a:xfrm>
            <a:off x="563390" y="5334793"/>
            <a:ext cx="6656807" cy="910881"/>
          </a:xfrm>
          <a:prstGeom prst="rect">
            <a:avLst/>
          </a:prstGeom>
          <a:noFill/>
          <a:ln>
            <a:noFill/>
          </a:ln>
        </p:spPr>
        <p:txBody>
          <a:bodyPr vert="horz" lIns="91440" tIns="45720" rIns="91440" bIns="45720" rtlCol="0" anchor="t" anchorCtr="0">
            <a:noAutofit/>
          </a:bodyPr>
          <a:lstStyle>
            <a:lvl1pPr algn="l" defTabSz="457189" rtl="0" eaLnBrk="1" latinLnBrk="0" hangingPunct="1">
              <a:spcBef>
                <a:spcPct val="0"/>
              </a:spcBef>
              <a:buNone/>
              <a:defRPr lang="en-US" sz="3200" b="1" kern="1200">
                <a:solidFill>
                  <a:schemeClr val="tx2"/>
                </a:solidFill>
                <a:latin typeface="Arial" charset="0"/>
                <a:ea typeface="ＭＳ Ｐゴシック" charset="0"/>
                <a:cs typeface="+mj-cs"/>
              </a:defRPr>
            </a:lvl1pPr>
          </a:lstStyle>
          <a:p>
            <a:r>
              <a:rPr lang="en-GB" sz="2000">
                <a:solidFill>
                  <a:schemeClr val="accent6"/>
                </a:solidFill>
                <a:latin typeface="+mn-lt"/>
              </a:rPr>
              <a:t>Jane Davidson </a:t>
            </a:r>
            <a:r>
              <a:rPr lang="en-GB" sz="1400">
                <a:solidFill>
                  <a:schemeClr val="tx1"/>
                </a:solidFill>
                <a:latin typeface="+mn-lt"/>
              </a:rPr>
              <a:t>	</a:t>
            </a:r>
            <a:br>
              <a:rPr lang="en-GB" sz="1400">
                <a:solidFill>
                  <a:schemeClr val="tx1"/>
                </a:solidFill>
                <a:latin typeface="+mn-lt"/>
              </a:rPr>
            </a:br>
            <a:r>
              <a:rPr lang="en-GB" sz="1800">
                <a:solidFill>
                  <a:schemeClr val="tx1"/>
                </a:solidFill>
                <a:latin typeface="+mn-lt"/>
              </a:rPr>
              <a:t>Chair, Net Zero Wales 2035</a:t>
            </a:r>
            <a:endParaRPr lang="en-GB" sz="1600" u="sng">
              <a:solidFill>
                <a:schemeClr val="tx1"/>
              </a:solidFill>
              <a:latin typeface="+mn-lt"/>
            </a:endParaRPr>
          </a:p>
        </p:txBody>
      </p:sp>
      <p:pic>
        <p:nvPicPr>
          <p:cNvPr id="3" name="Picture 2" descr="A logo with text on it&#10;&#10;Description automatically generated">
            <a:extLst>
              <a:ext uri="{FF2B5EF4-FFF2-40B4-BE49-F238E27FC236}">
                <a16:creationId xmlns:a16="http://schemas.microsoft.com/office/drawing/2014/main" id="{D284A384-5A70-EF6B-4AD3-6E313ABD2A00}"/>
              </a:ext>
            </a:extLst>
          </p:cNvPr>
          <p:cNvPicPr>
            <a:picLocks noChangeAspect="1"/>
          </p:cNvPicPr>
          <p:nvPr/>
        </p:nvPicPr>
        <p:blipFill>
          <a:blip r:embed="rId4"/>
          <a:stretch>
            <a:fillRect/>
          </a:stretch>
        </p:blipFill>
        <p:spPr>
          <a:xfrm>
            <a:off x="277171" y="6004353"/>
            <a:ext cx="2436680" cy="853647"/>
          </a:xfrm>
          <a:prstGeom prst="rect">
            <a:avLst/>
          </a:prstGeom>
        </p:spPr>
      </p:pic>
    </p:spTree>
    <p:extLst>
      <p:ext uri="{BB962C8B-B14F-4D97-AF65-F5344CB8AC3E}">
        <p14:creationId xmlns:p14="http://schemas.microsoft.com/office/powerpoint/2010/main" val="290095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700"/>
                                        <p:tgtEl>
                                          <p:spTgt spid="6"/>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8"/>
                                        </p:tgtEl>
                                        <p:attrNameLst>
                                          <p:attrName>style.visibility</p:attrName>
                                        </p:attrNameLst>
                                      </p:cBhvr>
                                      <p:to>
                                        <p:strVal val="visible"/>
                                      </p:to>
                                    </p:set>
                                    <p:animEffect transition="in" filter="fade">
                                      <p:cBhvr>
                                        <p:cTn id="13" dur="700"/>
                                        <p:tgtEl>
                                          <p:spTgt spid="8"/>
                                        </p:tgtEl>
                                      </p:cBhvr>
                                    </p:animEffect>
                                  </p:childTnLst>
                                </p:cTn>
                              </p:par>
                              <p:par>
                                <p:cTn id="14" presetID="10" presetClass="entr" presetSubtype="0" fill="hold" grpId="0" nodeType="withEffect">
                                  <p:stCondLst>
                                    <p:cond delay="1000"/>
                                  </p:stCondLst>
                                  <p:iterate>
                                    <p:tmPct val="10000"/>
                                  </p:iterate>
                                  <p:childTnLst>
                                    <p:set>
                                      <p:cBhvr>
                                        <p:cTn id="15" dur="1" fill="hold">
                                          <p:stCondLst>
                                            <p:cond delay="0"/>
                                          </p:stCondLst>
                                        </p:cTn>
                                        <p:tgtEl>
                                          <p:spTgt spid="9"/>
                                        </p:tgtEl>
                                        <p:attrNameLst>
                                          <p:attrName>style.visibility</p:attrName>
                                        </p:attrNameLst>
                                      </p:cBhvr>
                                      <p:to>
                                        <p:strVal val="visible"/>
                                      </p:to>
                                    </p:set>
                                    <p:animEffect transition="in" filter="fade">
                                      <p:cBhvr>
                                        <p:cTn id="16" dur="7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2"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B64162-6066-A62A-9CB2-444A0F052879}"/>
              </a:ext>
            </a:extLst>
          </p:cNvPr>
          <p:cNvSpPr txBox="1"/>
          <p:nvPr/>
        </p:nvSpPr>
        <p:spPr>
          <a:xfrm>
            <a:off x="589061" y="1306970"/>
            <a:ext cx="9035142"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solidFill>
                  <a:schemeClr val="tx2"/>
                </a:solidFill>
                <a:latin typeface="Arial Nova"/>
                <a:cs typeface="Arial"/>
              </a:rPr>
              <a:t>The Co-operation Agreement: 2021</a:t>
            </a:r>
            <a:endParaRPr lang="en-US" sz="3200">
              <a:solidFill>
                <a:schemeClr val="tx2"/>
              </a:solidFill>
              <a:latin typeface="Arial Nova"/>
            </a:endParaRPr>
          </a:p>
          <a:p>
            <a:r>
              <a:rPr lang="en-GB" sz="2800">
                <a:solidFill>
                  <a:schemeClr val="tx2"/>
                </a:solidFill>
                <a:latin typeface="Arial Nova"/>
                <a:ea typeface="+mn-lt"/>
                <a:cs typeface="+mn-lt"/>
              </a:rPr>
              <a:t>A Greener Wales to Tackle Climate Change and the Nature Emergency</a:t>
            </a:r>
            <a:endParaRPr lang="en-GB" sz="2400" i="1">
              <a:solidFill>
                <a:schemeClr val="tx2"/>
              </a:solidFill>
              <a:latin typeface="Arial Nova"/>
            </a:endParaRPr>
          </a:p>
        </p:txBody>
      </p:sp>
      <p:sp>
        <p:nvSpPr>
          <p:cNvPr id="3" name="TextBox 2">
            <a:extLst>
              <a:ext uri="{FF2B5EF4-FFF2-40B4-BE49-F238E27FC236}">
                <a16:creationId xmlns:a16="http://schemas.microsoft.com/office/drawing/2014/main" id="{DDBD131F-B365-A693-616B-F010A2CB9E62}"/>
              </a:ext>
            </a:extLst>
          </p:cNvPr>
          <p:cNvSpPr txBox="1"/>
          <p:nvPr/>
        </p:nvSpPr>
        <p:spPr>
          <a:xfrm>
            <a:off x="539977" y="375865"/>
            <a:ext cx="291149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chemeClr val="tx2"/>
                </a:solidFill>
                <a:latin typeface="Arial Nova"/>
                <a:ea typeface="Calibri"/>
                <a:cs typeface="Calibri"/>
              </a:rPr>
              <a:t>Our mandate</a:t>
            </a:r>
            <a:endParaRPr lang="en-US" sz="3200" b="1">
              <a:solidFill>
                <a:schemeClr val="tx2"/>
              </a:solidFill>
              <a:latin typeface="Arial Nova"/>
            </a:endParaRPr>
          </a:p>
        </p:txBody>
      </p:sp>
      <p:pic>
        <p:nvPicPr>
          <p:cNvPr id="4" name="Picture 3" descr="A logo with text on it&#10;&#10;Description automatically generated">
            <a:extLst>
              <a:ext uri="{FF2B5EF4-FFF2-40B4-BE49-F238E27FC236}">
                <a16:creationId xmlns:a16="http://schemas.microsoft.com/office/drawing/2014/main" id="{FEB19B05-83A2-C6A5-C03B-9972A1B06847}"/>
              </a:ext>
            </a:extLst>
          </p:cNvPr>
          <p:cNvPicPr>
            <a:picLocks noChangeAspect="1"/>
          </p:cNvPicPr>
          <p:nvPr/>
        </p:nvPicPr>
        <p:blipFill>
          <a:blip r:embed="rId2"/>
          <a:stretch>
            <a:fillRect/>
          </a:stretch>
        </p:blipFill>
        <p:spPr>
          <a:xfrm>
            <a:off x="0" y="5393910"/>
            <a:ext cx="2573737" cy="1172082"/>
          </a:xfrm>
          <a:prstGeom prst="rect">
            <a:avLst/>
          </a:prstGeom>
        </p:spPr>
      </p:pic>
      <p:sp>
        <p:nvSpPr>
          <p:cNvPr id="5" name="TextBox 4">
            <a:extLst>
              <a:ext uri="{FF2B5EF4-FFF2-40B4-BE49-F238E27FC236}">
                <a16:creationId xmlns:a16="http://schemas.microsoft.com/office/drawing/2014/main" id="{458A19A6-6051-DB8D-E51D-5C76ACB59C45}"/>
              </a:ext>
            </a:extLst>
          </p:cNvPr>
          <p:cNvSpPr txBox="1"/>
          <p:nvPr/>
        </p:nvSpPr>
        <p:spPr>
          <a:xfrm>
            <a:off x="1725283" y="3395463"/>
            <a:ext cx="1027823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i="1">
                <a:solidFill>
                  <a:schemeClr val="tx2"/>
                </a:solidFill>
                <a:latin typeface="Arial Nova"/>
              </a:rPr>
              <a:t>Commission independent advice to examine potential </a:t>
            </a:r>
            <a:r>
              <a:rPr lang="en-GB" sz="2400" i="1" u="sng">
                <a:solidFill>
                  <a:schemeClr val="tx2"/>
                </a:solidFill>
                <a:latin typeface="Arial Nova"/>
              </a:rPr>
              <a:t>pathways to net zero by 2035 </a:t>
            </a:r>
            <a:r>
              <a:rPr lang="en-GB" sz="2400" i="1">
                <a:solidFill>
                  <a:schemeClr val="tx2"/>
                </a:solidFill>
                <a:latin typeface="Arial Nova"/>
              </a:rPr>
              <a:t>– the current target date is 2050. This will look at the impact on society and sectors of our economy and how any adverse effects may be mitigated, including how the costs and benefits are shared fairly.</a:t>
            </a:r>
          </a:p>
        </p:txBody>
      </p:sp>
      <p:sp>
        <p:nvSpPr>
          <p:cNvPr id="6" name="TextBox 5">
            <a:extLst>
              <a:ext uri="{FF2B5EF4-FFF2-40B4-BE49-F238E27FC236}">
                <a16:creationId xmlns:a16="http://schemas.microsoft.com/office/drawing/2014/main" id="{A484A986-BB0D-8D6C-3BDD-54D8552BA922}"/>
              </a:ext>
            </a:extLst>
          </p:cNvPr>
          <p:cNvSpPr txBox="1"/>
          <p:nvPr/>
        </p:nvSpPr>
        <p:spPr>
          <a:xfrm>
            <a:off x="1104181" y="2909157"/>
            <a:ext cx="3287842" cy="1569660"/>
          </a:xfrm>
          <a:prstGeom prst="rect">
            <a:avLst/>
          </a:prstGeom>
          <a:noFill/>
        </p:spPr>
        <p:txBody>
          <a:bodyPr wrap="square">
            <a:spAutoFit/>
          </a:bodyPr>
          <a:lstStyle>
            <a:defPPr>
              <a:defRPr lang="en-US"/>
            </a:defPPr>
            <a:lvl1pPr lvl="0">
              <a:spcBef>
                <a:spcPts val="1800"/>
              </a:spcBef>
              <a:defRPr>
                <a:solidFill>
                  <a:schemeClr val="tx2"/>
                </a:solidFill>
              </a:defRPr>
            </a:lvl1pPr>
          </a:lstStyle>
          <a:p>
            <a:r>
              <a:rPr lang="en-US" sz="9600">
                <a:solidFill>
                  <a:schemeClr val="accent1"/>
                </a:solidFill>
              </a:rPr>
              <a:t>“</a:t>
            </a:r>
          </a:p>
        </p:txBody>
      </p:sp>
      <p:sp>
        <p:nvSpPr>
          <p:cNvPr id="7" name="TextBox 6">
            <a:extLst>
              <a:ext uri="{FF2B5EF4-FFF2-40B4-BE49-F238E27FC236}">
                <a16:creationId xmlns:a16="http://schemas.microsoft.com/office/drawing/2014/main" id="{FAABFDC3-6C96-7923-F742-A2A87C7953C2}"/>
              </a:ext>
            </a:extLst>
          </p:cNvPr>
          <p:cNvSpPr txBox="1"/>
          <p:nvPr/>
        </p:nvSpPr>
        <p:spPr>
          <a:xfrm>
            <a:off x="10466717" y="4180293"/>
            <a:ext cx="1987296" cy="1569660"/>
          </a:xfrm>
          <a:prstGeom prst="rect">
            <a:avLst/>
          </a:prstGeom>
          <a:noFill/>
        </p:spPr>
        <p:txBody>
          <a:bodyPr wrap="square">
            <a:spAutoFit/>
          </a:bodyPr>
          <a:lstStyle>
            <a:defPPr>
              <a:defRPr lang="en-US"/>
            </a:defPPr>
            <a:lvl1pPr lvl="0">
              <a:spcBef>
                <a:spcPts val="1800"/>
              </a:spcBef>
              <a:defRPr>
                <a:solidFill>
                  <a:schemeClr val="tx2"/>
                </a:solidFill>
              </a:defRPr>
            </a:lvl1pPr>
          </a:lstStyle>
          <a:p>
            <a:r>
              <a:rPr lang="en-US" sz="9600">
                <a:solidFill>
                  <a:schemeClr val="accent1"/>
                </a:solidFill>
              </a:rPr>
              <a:t>”</a:t>
            </a:r>
          </a:p>
        </p:txBody>
      </p:sp>
    </p:spTree>
    <p:extLst>
      <p:ext uri="{BB962C8B-B14F-4D97-AF65-F5344CB8AC3E}">
        <p14:creationId xmlns:p14="http://schemas.microsoft.com/office/powerpoint/2010/main" val="88483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321A3AC-D87E-D345-961E-DBF2CADB1620}"/>
              </a:ext>
            </a:extLst>
          </p:cNvPr>
          <p:cNvSpPr>
            <a:spLocks noGrp="1"/>
          </p:cNvSpPr>
          <p:nvPr>
            <p:ph idx="1"/>
          </p:nvPr>
        </p:nvSpPr>
        <p:spPr>
          <a:xfrm>
            <a:off x="609600" y="2110596"/>
            <a:ext cx="10972800" cy="3869264"/>
          </a:xfrm>
        </p:spPr>
        <p:txBody>
          <a:bodyPr/>
          <a:lstStyle/>
          <a:p>
            <a:pPr>
              <a:spcBef>
                <a:spcPts val="1800"/>
              </a:spcBef>
            </a:pPr>
            <a:r>
              <a:rPr lang="en-GB"/>
              <a:t>Long term</a:t>
            </a:r>
          </a:p>
          <a:p>
            <a:pPr>
              <a:spcBef>
                <a:spcPts val="1800"/>
              </a:spcBef>
            </a:pPr>
            <a:r>
              <a:rPr lang="en-GB"/>
              <a:t>Prevention</a:t>
            </a:r>
          </a:p>
          <a:p>
            <a:pPr>
              <a:spcBef>
                <a:spcPts val="1800"/>
              </a:spcBef>
            </a:pPr>
            <a:r>
              <a:rPr lang="en-GB"/>
              <a:t>Collaboration</a:t>
            </a:r>
          </a:p>
          <a:p>
            <a:pPr>
              <a:spcBef>
                <a:spcPts val="1800"/>
              </a:spcBef>
            </a:pPr>
            <a:r>
              <a:rPr lang="en-GB"/>
              <a:t>Integration</a:t>
            </a:r>
          </a:p>
          <a:p>
            <a:pPr>
              <a:spcBef>
                <a:spcPts val="1800"/>
              </a:spcBef>
            </a:pPr>
            <a:r>
              <a:rPr lang="en-GB"/>
              <a:t>Involvement</a:t>
            </a:r>
          </a:p>
        </p:txBody>
      </p:sp>
      <p:sp>
        <p:nvSpPr>
          <p:cNvPr id="2" name="Title 1">
            <a:extLst>
              <a:ext uri="{FF2B5EF4-FFF2-40B4-BE49-F238E27FC236}">
                <a16:creationId xmlns:a16="http://schemas.microsoft.com/office/drawing/2014/main" id="{6B04FF41-074F-E83F-8657-FAC09CDABBCB}"/>
              </a:ext>
            </a:extLst>
          </p:cNvPr>
          <p:cNvSpPr>
            <a:spLocks noGrp="1"/>
          </p:cNvSpPr>
          <p:nvPr>
            <p:ph type="title"/>
          </p:nvPr>
        </p:nvSpPr>
        <p:spPr>
          <a:xfrm>
            <a:off x="838200" y="109269"/>
            <a:ext cx="10515600" cy="1183108"/>
          </a:xfrm>
        </p:spPr>
        <p:txBody>
          <a:bodyPr>
            <a:normAutofit/>
          </a:bodyPr>
          <a:lstStyle/>
          <a:p>
            <a:r>
              <a:rPr lang="en-GB" sz="3200" b="1"/>
              <a:t>The Well-being of Future Generations (Wales) Act 2015</a:t>
            </a:r>
          </a:p>
        </p:txBody>
      </p:sp>
      <p:pic>
        <p:nvPicPr>
          <p:cNvPr id="16" name="Picture 15" descr="A circular diagram of different colors&#10;&#10;Description automatically generated">
            <a:extLst>
              <a:ext uri="{FF2B5EF4-FFF2-40B4-BE49-F238E27FC236}">
                <a16:creationId xmlns:a16="http://schemas.microsoft.com/office/drawing/2014/main" id="{3E03F298-090C-EBD6-20CC-36E2FE297AC4}"/>
              </a:ext>
            </a:extLst>
          </p:cNvPr>
          <p:cNvPicPr>
            <a:picLocks noChangeAspect="1"/>
          </p:cNvPicPr>
          <p:nvPr/>
        </p:nvPicPr>
        <p:blipFill>
          <a:blip r:embed="rId3"/>
          <a:stretch>
            <a:fillRect/>
          </a:stretch>
        </p:blipFill>
        <p:spPr>
          <a:xfrm>
            <a:off x="3577180" y="1220106"/>
            <a:ext cx="5644136" cy="5293692"/>
          </a:xfrm>
          <a:prstGeom prst="rect">
            <a:avLst/>
          </a:prstGeom>
        </p:spPr>
      </p:pic>
      <p:sp>
        <p:nvSpPr>
          <p:cNvPr id="17" name="TextBox 16">
            <a:extLst>
              <a:ext uri="{FF2B5EF4-FFF2-40B4-BE49-F238E27FC236}">
                <a16:creationId xmlns:a16="http://schemas.microsoft.com/office/drawing/2014/main" id="{41EB36F9-2EB1-A8EF-7B0B-489FD4E65709}"/>
              </a:ext>
            </a:extLst>
          </p:cNvPr>
          <p:cNvSpPr txBox="1"/>
          <p:nvPr/>
        </p:nvSpPr>
        <p:spPr>
          <a:xfrm>
            <a:off x="6571488" y="1865376"/>
            <a:ext cx="1353312" cy="307777"/>
          </a:xfrm>
          <a:prstGeom prst="rect">
            <a:avLst/>
          </a:prstGeom>
          <a:noFill/>
        </p:spPr>
        <p:txBody>
          <a:bodyPr wrap="square" rtlCol="0">
            <a:spAutoFit/>
          </a:bodyPr>
          <a:lstStyle/>
          <a:p>
            <a:pPr algn="ctr"/>
            <a:r>
              <a:rPr lang="en-GB" sz="1400" b="1">
                <a:solidFill>
                  <a:schemeClr val="bg1"/>
                </a:solidFill>
                <a:latin typeface="Arial" panose="020B0604020202020204" pitchFamily="34" charset="0"/>
                <a:cs typeface="Arial" panose="020B0604020202020204" pitchFamily="34" charset="0"/>
              </a:rPr>
              <a:t>Prosperous</a:t>
            </a:r>
          </a:p>
        </p:txBody>
      </p:sp>
      <p:sp>
        <p:nvSpPr>
          <p:cNvPr id="18" name="TextBox 17">
            <a:extLst>
              <a:ext uri="{FF2B5EF4-FFF2-40B4-BE49-F238E27FC236}">
                <a16:creationId xmlns:a16="http://schemas.microsoft.com/office/drawing/2014/main" id="{4D8D8B6E-E0E4-2927-91D5-C22A10162485}"/>
              </a:ext>
            </a:extLst>
          </p:cNvPr>
          <p:cNvSpPr txBox="1"/>
          <p:nvPr/>
        </p:nvSpPr>
        <p:spPr>
          <a:xfrm>
            <a:off x="7454216" y="3308224"/>
            <a:ext cx="1353312" cy="307777"/>
          </a:xfrm>
          <a:prstGeom prst="rect">
            <a:avLst/>
          </a:prstGeom>
          <a:noFill/>
        </p:spPr>
        <p:txBody>
          <a:bodyPr wrap="square" rtlCol="0">
            <a:spAutoFit/>
          </a:bodyPr>
          <a:lstStyle/>
          <a:p>
            <a:pPr algn="ctr"/>
            <a:r>
              <a:rPr lang="en-GB" sz="1400" b="1">
                <a:solidFill>
                  <a:schemeClr val="bg1"/>
                </a:solidFill>
                <a:latin typeface="Arial" panose="020B0604020202020204" pitchFamily="34" charset="0"/>
                <a:cs typeface="Arial" panose="020B0604020202020204" pitchFamily="34" charset="0"/>
              </a:rPr>
              <a:t>Resilient</a:t>
            </a:r>
          </a:p>
        </p:txBody>
      </p:sp>
      <p:sp>
        <p:nvSpPr>
          <p:cNvPr id="19" name="TextBox 18">
            <a:extLst>
              <a:ext uri="{FF2B5EF4-FFF2-40B4-BE49-F238E27FC236}">
                <a16:creationId xmlns:a16="http://schemas.microsoft.com/office/drawing/2014/main" id="{1CE9428A-F8A0-ADCE-9292-F183D195832D}"/>
              </a:ext>
            </a:extLst>
          </p:cNvPr>
          <p:cNvSpPr txBox="1"/>
          <p:nvPr/>
        </p:nvSpPr>
        <p:spPr>
          <a:xfrm>
            <a:off x="7356680" y="4631040"/>
            <a:ext cx="1353312" cy="307777"/>
          </a:xfrm>
          <a:prstGeom prst="rect">
            <a:avLst/>
          </a:prstGeom>
          <a:noFill/>
        </p:spPr>
        <p:txBody>
          <a:bodyPr wrap="square" rtlCol="0">
            <a:spAutoFit/>
          </a:bodyPr>
          <a:lstStyle/>
          <a:p>
            <a:pPr algn="ctr"/>
            <a:r>
              <a:rPr lang="en-GB" sz="1400" b="1">
                <a:solidFill>
                  <a:schemeClr val="bg1"/>
                </a:solidFill>
                <a:latin typeface="Arial" panose="020B0604020202020204" pitchFamily="34" charset="0"/>
                <a:cs typeface="Arial" panose="020B0604020202020204" pitchFamily="34" charset="0"/>
              </a:rPr>
              <a:t>Healthier</a:t>
            </a:r>
          </a:p>
        </p:txBody>
      </p:sp>
      <p:sp>
        <p:nvSpPr>
          <p:cNvPr id="20" name="TextBox 19">
            <a:extLst>
              <a:ext uri="{FF2B5EF4-FFF2-40B4-BE49-F238E27FC236}">
                <a16:creationId xmlns:a16="http://schemas.microsoft.com/office/drawing/2014/main" id="{60855F3F-41C3-D24F-8B0F-1D4F3510BD6F}"/>
              </a:ext>
            </a:extLst>
          </p:cNvPr>
          <p:cNvSpPr txBox="1"/>
          <p:nvPr/>
        </p:nvSpPr>
        <p:spPr>
          <a:xfrm>
            <a:off x="5722592" y="5640296"/>
            <a:ext cx="1353312" cy="307777"/>
          </a:xfrm>
          <a:prstGeom prst="rect">
            <a:avLst/>
          </a:prstGeom>
          <a:noFill/>
        </p:spPr>
        <p:txBody>
          <a:bodyPr wrap="square" rtlCol="0">
            <a:spAutoFit/>
          </a:bodyPr>
          <a:lstStyle/>
          <a:p>
            <a:pPr algn="ctr"/>
            <a:r>
              <a:rPr lang="en-GB" sz="1400" b="1">
                <a:solidFill>
                  <a:schemeClr val="bg1"/>
                </a:solidFill>
                <a:latin typeface="Arial" panose="020B0604020202020204" pitchFamily="34" charset="0"/>
                <a:cs typeface="Arial" panose="020B0604020202020204" pitchFamily="34" charset="0"/>
              </a:rPr>
              <a:t>More equal</a:t>
            </a:r>
          </a:p>
        </p:txBody>
      </p:sp>
      <p:sp>
        <p:nvSpPr>
          <p:cNvPr id="21" name="TextBox 20">
            <a:extLst>
              <a:ext uri="{FF2B5EF4-FFF2-40B4-BE49-F238E27FC236}">
                <a16:creationId xmlns:a16="http://schemas.microsoft.com/office/drawing/2014/main" id="{EEFAD8BF-CD07-5FFD-94A3-3EA63D4947C2}"/>
              </a:ext>
            </a:extLst>
          </p:cNvPr>
          <p:cNvSpPr txBox="1"/>
          <p:nvPr/>
        </p:nvSpPr>
        <p:spPr>
          <a:xfrm>
            <a:off x="4381112" y="4883640"/>
            <a:ext cx="1353312" cy="523220"/>
          </a:xfrm>
          <a:prstGeom prst="rect">
            <a:avLst/>
          </a:prstGeom>
          <a:noFill/>
        </p:spPr>
        <p:txBody>
          <a:bodyPr wrap="square" rtlCol="0">
            <a:spAutoFit/>
          </a:bodyPr>
          <a:lstStyle/>
          <a:p>
            <a:pPr algn="ctr"/>
            <a:r>
              <a:rPr lang="en-GB" sz="1400" b="1">
                <a:solidFill>
                  <a:schemeClr val="bg1"/>
                </a:solidFill>
                <a:latin typeface="Arial" panose="020B0604020202020204" pitchFamily="34" charset="0"/>
                <a:cs typeface="Arial" panose="020B0604020202020204" pitchFamily="34" charset="0"/>
              </a:rPr>
              <a:t>Cohesive communities</a:t>
            </a:r>
          </a:p>
        </p:txBody>
      </p:sp>
      <p:sp>
        <p:nvSpPr>
          <p:cNvPr id="22" name="TextBox 21">
            <a:extLst>
              <a:ext uri="{FF2B5EF4-FFF2-40B4-BE49-F238E27FC236}">
                <a16:creationId xmlns:a16="http://schemas.microsoft.com/office/drawing/2014/main" id="{ACCA5544-CA39-2385-27D5-04A41774DA40}"/>
              </a:ext>
            </a:extLst>
          </p:cNvPr>
          <p:cNvSpPr txBox="1"/>
          <p:nvPr/>
        </p:nvSpPr>
        <p:spPr>
          <a:xfrm>
            <a:off x="3979920" y="3210688"/>
            <a:ext cx="1628400" cy="738664"/>
          </a:xfrm>
          <a:prstGeom prst="rect">
            <a:avLst/>
          </a:prstGeom>
          <a:noFill/>
        </p:spPr>
        <p:txBody>
          <a:bodyPr wrap="square" rtlCol="0">
            <a:spAutoFit/>
          </a:bodyPr>
          <a:lstStyle/>
          <a:p>
            <a:pPr algn="ctr"/>
            <a:r>
              <a:rPr lang="en-GB" sz="1400" b="1">
                <a:solidFill>
                  <a:schemeClr val="bg1"/>
                </a:solidFill>
                <a:latin typeface="Arial" panose="020B0604020202020204" pitchFamily="34" charset="0"/>
                <a:cs typeface="Arial" panose="020B0604020202020204" pitchFamily="34" charset="0"/>
              </a:rPr>
              <a:t>Vibrant culture and thriving Welsh language</a:t>
            </a:r>
          </a:p>
        </p:txBody>
      </p:sp>
      <p:sp>
        <p:nvSpPr>
          <p:cNvPr id="23" name="TextBox 22">
            <a:extLst>
              <a:ext uri="{FF2B5EF4-FFF2-40B4-BE49-F238E27FC236}">
                <a16:creationId xmlns:a16="http://schemas.microsoft.com/office/drawing/2014/main" id="{E9CB9D9C-8D41-003D-0CB4-61BCEC40909B}"/>
              </a:ext>
            </a:extLst>
          </p:cNvPr>
          <p:cNvSpPr txBox="1"/>
          <p:nvPr/>
        </p:nvSpPr>
        <p:spPr>
          <a:xfrm>
            <a:off x="4943840" y="1733952"/>
            <a:ext cx="1353312" cy="523220"/>
          </a:xfrm>
          <a:prstGeom prst="rect">
            <a:avLst/>
          </a:prstGeom>
          <a:noFill/>
        </p:spPr>
        <p:txBody>
          <a:bodyPr wrap="square" rtlCol="0">
            <a:spAutoFit/>
          </a:bodyPr>
          <a:lstStyle/>
          <a:p>
            <a:pPr algn="ctr"/>
            <a:r>
              <a:rPr lang="en-GB" sz="1400" b="1">
                <a:solidFill>
                  <a:schemeClr val="bg1"/>
                </a:solidFill>
                <a:latin typeface="Arial" panose="020B0604020202020204" pitchFamily="34" charset="0"/>
                <a:cs typeface="Arial" panose="020B0604020202020204" pitchFamily="34" charset="0"/>
              </a:rPr>
              <a:t>Globally responsible</a:t>
            </a:r>
          </a:p>
        </p:txBody>
      </p:sp>
      <p:sp>
        <p:nvSpPr>
          <p:cNvPr id="3" name="TextBox 2">
            <a:extLst>
              <a:ext uri="{FF2B5EF4-FFF2-40B4-BE49-F238E27FC236}">
                <a16:creationId xmlns:a16="http://schemas.microsoft.com/office/drawing/2014/main" id="{484D8784-5D0F-D169-C096-3F390658CB52}"/>
              </a:ext>
            </a:extLst>
          </p:cNvPr>
          <p:cNvSpPr txBox="1"/>
          <p:nvPr/>
        </p:nvSpPr>
        <p:spPr>
          <a:xfrm>
            <a:off x="9480254" y="2400283"/>
            <a:ext cx="2471216" cy="1815882"/>
          </a:xfrm>
          <a:prstGeom prst="rect">
            <a:avLst/>
          </a:prstGeom>
          <a:noFill/>
        </p:spPr>
        <p:txBody>
          <a:bodyPr wrap="square" rtlCol="0">
            <a:spAutoFit/>
          </a:bodyPr>
          <a:lstStyle/>
          <a:p>
            <a:pPr marL="285750" indent="-285750">
              <a:buFont typeface="Arial" panose="020B0604020202020204" pitchFamily="34" charset="0"/>
              <a:buChar char="•"/>
            </a:pPr>
            <a:r>
              <a:rPr lang="en-GB" sz="2800"/>
              <a:t>Society</a:t>
            </a:r>
          </a:p>
          <a:p>
            <a:pPr marL="285750" indent="-285750">
              <a:buFont typeface="Arial" panose="020B0604020202020204" pitchFamily="34" charset="0"/>
              <a:buChar char="•"/>
            </a:pPr>
            <a:r>
              <a:rPr lang="en-GB" sz="2800"/>
              <a:t>Environment</a:t>
            </a:r>
          </a:p>
          <a:p>
            <a:pPr marL="285750" indent="-285750">
              <a:buFont typeface="Arial" panose="020B0604020202020204" pitchFamily="34" charset="0"/>
              <a:buChar char="•"/>
            </a:pPr>
            <a:r>
              <a:rPr lang="en-GB" sz="2800"/>
              <a:t>Economy</a:t>
            </a:r>
          </a:p>
          <a:p>
            <a:pPr marL="285750" indent="-285750">
              <a:buFont typeface="Arial" panose="020B0604020202020204" pitchFamily="34" charset="0"/>
              <a:buChar char="•"/>
            </a:pPr>
            <a:r>
              <a:rPr lang="en-GB" sz="2800"/>
              <a:t>Culture</a:t>
            </a:r>
          </a:p>
        </p:txBody>
      </p:sp>
      <p:pic>
        <p:nvPicPr>
          <p:cNvPr id="4" name="Picture 3" descr="A logo with text on it&#10;&#10;Description automatically generated">
            <a:extLst>
              <a:ext uri="{FF2B5EF4-FFF2-40B4-BE49-F238E27FC236}">
                <a16:creationId xmlns:a16="http://schemas.microsoft.com/office/drawing/2014/main" id="{B4F2A4FF-E991-0FFC-E331-CB58CEFD3579}"/>
              </a:ext>
            </a:extLst>
          </p:cNvPr>
          <p:cNvPicPr>
            <a:picLocks noChangeAspect="1"/>
          </p:cNvPicPr>
          <p:nvPr/>
        </p:nvPicPr>
        <p:blipFill>
          <a:blip r:embed="rId4"/>
          <a:stretch>
            <a:fillRect/>
          </a:stretch>
        </p:blipFill>
        <p:spPr>
          <a:xfrm>
            <a:off x="213428" y="5585085"/>
            <a:ext cx="2436680" cy="928713"/>
          </a:xfrm>
          <a:prstGeom prst="rect">
            <a:avLst/>
          </a:prstGeom>
        </p:spPr>
      </p:pic>
    </p:spTree>
    <p:extLst>
      <p:ext uri="{BB962C8B-B14F-4D97-AF65-F5344CB8AC3E}">
        <p14:creationId xmlns:p14="http://schemas.microsoft.com/office/powerpoint/2010/main" val="2186558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54980E99-49E6-3307-6004-68D3E037CAC8}"/>
              </a:ext>
            </a:extLst>
          </p:cNvPr>
          <p:cNvSpPr/>
          <p:nvPr/>
        </p:nvSpPr>
        <p:spPr>
          <a:xfrm>
            <a:off x="4130509" y="1624991"/>
            <a:ext cx="4575782" cy="4369409"/>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bg1"/>
              </a:solidFill>
              <a:ea typeface="Calibri"/>
              <a:cs typeface="Calibri"/>
            </a:endParaRPr>
          </a:p>
        </p:txBody>
      </p:sp>
      <p:sp>
        <p:nvSpPr>
          <p:cNvPr id="1861" name="TextBox 1860">
            <a:extLst>
              <a:ext uri="{FF2B5EF4-FFF2-40B4-BE49-F238E27FC236}">
                <a16:creationId xmlns:a16="http://schemas.microsoft.com/office/drawing/2014/main" id="{E79132C0-4B82-563A-99C4-23AA1AC11A4E}"/>
              </a:ext>
            </a:extLst>
          </p:cNvPr>
          <p:cNvSpPr txBox="1"/>
          <p:nvPr/>
        </p:nvSpPr>
        <p:spPr>
          <a:xfrm>
            <a:off x="510947" y="375866"/>
            <a:ext cx="602048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chemeClr val="tx2"/>
                </a:solidFill>
                <a:latin typeface="Arial Nova"/>
                <a:ea typeface="Calibri"/>
                <a:cs typeface="Calibri"/>
              </a:rPr>
              <a:t>Our </a:t>
            </a:r>
            <a:r>
              <a:rPr lang="en-US" sz="3200" b="1">
                <a:solidFill>
                  <a:schemeClr val="tx2"/>
                </a:solidFill>
                <a:latin typeface="Arial Nova"/>
                <a:ea typeface="+mn-lt"/>
                <a:cs typeface="+mn-lt"/>
              </a:rPr>
              <a:t>crosscutting ‘enablers'</a:t>
            </a:r>
          </a:p>
        </p:txBody>
      </p:sp>
      <p:sp>
        <p:nvSpPr>
          <p:cNvPr id="43" name="Oval 42">
            <a:extLst>
              <a:ext uri="{FF2B5EF4-FFF2-40B4-BE49-F238E27FC236}">
                <a16:creationId xmlns:a16="http://schemas.microsoft.com/office/drawing/2014/main" id="{087B3970-CEB3-3356-2877-A895EC3F4E62}"/>
              </a:ext>
            </a:extLst>
          </p:cNvPr>
          <p:cNvSpPr/>
          <p:nvPr/>
        </p:nvSpPr>
        <p:spPr>
          <a:xfrm>
            <a:off x="4890354" y="2415880"/>
            <a:ext cx="2919292" cy="2787629"/>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bg1"/>
                </a:solidFill>
                <a:latin typeface="Arial"/>
              </a:rPr>
              <a:t>Enablers</a:t>
            </a:r>
            <a:endParaRPr lang="en-US">
              <a:solidFill>
                <a:schemeClr val="bg1"/>
              </a:solidFill>
            </a:endParaRPr>
          </a:p>
        </p:txBody>
      </p:sp>
      <p:pic>
        <p:nvPicPr>
          <p:cNvPr id="2" name="Picture 1" descr="A logo with text on it&#10;&#10;Description automatically generated">
            <a:extLst>
              <a:ext uri="{FF2B5EF4-FFF2-40B4-BE49-F238E27FC236}">
                <a16:creationId xmlns:a16="http://schemas.microsoft.com/office/drawing/2014/main" id="{C2CAA09B-8676-BD0F-063E-FE480627B88E}"/>
              </a:ext>
            </a:extLst>
          </p:cNvPr>
          <p:cNvPicPr>
            <a:picLocks noChangeAspect="1"/>
          </p:cNvPicPr>
          <p:nvPr/>
        </p:nvPicPr>
        <p:blipFill>
          <a:blip r:embed="rId2"/>
          <a:stretch>
            <a:fillRect/>
          </a:stretch>
        </p:blipFill>
        <p:spPr>
          <a:xfrm>
            <a:off x="0" y="5393910"/>
            <a:ext cx="2573737" cy="1172082"/>
          </a:xfrm>
          <a:prstGeom prst="rect">
            <a:avLst/>
          </a:prstGeom>
        </p:spPr>
      </p:pic>
      <p:sp>
        <p:nvSpPr>
          <p:cNvPr id="3" name="Rounded Rectangle 2">
            <a:extLst>
              <a:ext uri="{FF2B5EF4-FFF2-40B4-BE49-F238E27FC236}">
                <a16:creationId xmlns:a16="http://schemas.microsoft.com/office/drawing/2014/main" id="{D804176D-29F6-7891-752C-110E5CFBEB11}"/>
              </a:ext>
            </a:extLst>
          </p:cNvPr>
          <p:cNvSpPr/>
          <p:nvPr/>
        </p:nvSpPr>
        <p:spPr>
          <a:xfrm>
            <a:off x="5718629" y="1364343"/>
            <a:ext cx="1262742" cy="566058"/>
          </a:xfrm>
          <a:prstGeom prst="roundRect">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a:solidFill>
                  <a:schemeClr val="bg1"/>
                </a:solidFill>
              </a:rPr>
              <a:t>Finance</a:t>
            </a:r>
          </a:p>
        </p:txBody>
      </p:sp>
      <p:sp>
        <p:nvSpPr>
          <p:cNvPr id="4" name="Rounded Rectangle 3">
            <a:extLst>
              <a:ext uri="{FF2B5EF4-FFF2-40B4-BE49-F238E27FC236}">
                <a16:creationId xmlns:a16="http://schemas.microsoft.com/office/drawing/2014/main" id="{D964810F-D4FA-15C5-2A49-3FD06814AC41}"/>
              </a:ext>
            </a:extLst>
          </p:cNvPr>
          <p:cNvSpPr/>
          <p:nvPr/>
        </p:nvSpPr>
        <p:spPr>
          <a:xfrm>
            <a:off x="6778173" y="5560212"/>
            <a:ext cx="1262742" cy="566058"/>
          </a:xfrm>
          <a:prstGeom prst="roundRect">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a:solidFill>
                  <a:schemeClr val="bg1"/>
                </a:solidFill>
                <a:cs typeface="Arial"/>
              </a:rPr>
              <a:t>Governance &amp; legal </a:t>
            </a:r>
            <a:endParaRPr lang="en-US" sz="1400">
              <a:solidFill>
                <a:schemeClr val="bg1"/>
              </a:solidFill>
              <a:cs typeface="Arial"/>
            </a:endParaRPr>
          </a:p>
        </p:txBody>
      </p:sp>
      <p:sp>
        <p:nvSpPr>
          <p:cNvPr id="5" name="Rounded Rectangle 4">
            <a:extLst>
              <a:ext uri="{FF2B5EF4-FFF2-40B4-BE49-F238E27FC236}">
                <a16:creationId xmlns:a16="http://schemas.microsoft.com/office/drawing/2014/main" id="{6FC52828-3A18-310E-4F6C-7F2CEF131450}"/>
              </a:ext>
            </a:extLst>
          </p:cNvPr>
          <p:cNvSpPr/>
          <p:nvPr/>
        </p:nvSpPr>
        <p:spPr>
          <a:xfrm>
            <a:off x="2727266" y="3734927"/>
            <a:ext cx="1262742" cy="566058"/>
          </a:xfrm>
          <a:prstGeom prst="roundRect">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rtl="0"/>
            <a:r>
              <a:rPr lang="en-GB" sz="1400">
                <a:solidFill>
                  <a:schemeClr val="bg1"/>
                </a:solidFill>
                <a:cs typeface="Arial"/>
              </a:rPr>
              <a:t>International impacts</a:t>
            </a:r>
            <a:endParaRPr lang="en-US" sz="1400">
              <a:solidFill>
                <a:schemeClr val="bg1"/>
              </a:solidFill>
              <a:cs typeface="Arial"/>
            </a:endParaRPr>
          </a:p>
        </p:txBody>
      </p:sp>
      <p:sp>
        <p:nvSpPr>
          <p:cNvPr id="7" name="Rounded Rectangle 6">
            <a:extLst>
              <a:ext uri="{FF2B5EF4-FFF2-40B4-BE49-F238E27FC236}">
                <a16:creationId xmlns:a16="http://schemas.microsoft.com/office/drawing/2014/main" id="{86620276-CDFD-A4F1-820B-D4004C32EF13}"/>
              </a:ext>
            </a:extLst>
          </p:cNvPr>
          <p:cNvSpPr/>
          <p:nvPr/>
        </p:nvSpPr>
        <p:spPr>
          <a:xfrm>
            <a:off x="7565751" y="1729837"/>
            <a:ext cx="1505677" cy="566058"/>
          </a:xfrm>
          <a:prstGeom prst="roundRect">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a:solidFill>
                  <a:schemeClr val="bg1"/>
                </a:solidFill>
              </a:rPr>
              <a:t>Engagement &amp; communication</a:t>
            </a:r>
          </a:p>
        </p:txBody>
      </p:sp>
      <p:sp>
        <p:nvSpPr>
          <p:cNvPr id="10" name="Rounded Rectangle 9">
            <a:extLst>
              <a:ext uri="{FF2B5EF4-FFF2-40B4-BE49-F238E27FC236}">
                <a16:creationId xmlns:a16="http://schemas.microsoft.com/office/drawing/2014/main" id="{2C4C8C42-36D5-A3F4-CAFE-BFF053315AED}"/>
              </a:ext>
            </a:extLst>
          </p:cNvPr>
          <p:cNvSpPr/>
          <p:nvPr/>
        </p:nvSpPr>
        <p:spPr>
          <a:xfrm>
            <a:off x="8357840" y="2652554"/>
            <a:ext cx="1262742" cy="566058"/>
          </a:xfrm>
          <a:prstGeom prst="roundRect">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sz="1400">
                <a:solidFill>
                  <a:schemeClr val="bg1"/>
                </a:solidFill>
                <a:cs typeface="Arial"/>
              </a:rPr>
              <a:t>Just Transition   </a:t>
            </a:r>
            <a:endParaRPr lang="en-US" sz="1400">
              <a:solidFill>
                <a:schemeClr val="bg1"/>
              </a:solidFill>
              <a:cs typeface="Arial"/>
            </a:endParaRPr>
          </a:p>
        </p:txBody>
      </p:sp>
      <p:sp>
        <p:nvSpPr>
          <p:cNvPr id="11" name="Rounded Rectangle 10">
            <a:extLst>
              <a:ext uri="{FF2B5EF4-FFF2-40B4-BE49-F238E27FC236}">
                <a16:creationId xmlns:a16="http://schemas.microsoft.com/office/drawing/2014/main" id="{FC5FB506-F5D5-4D34-A946-60C4E81C7BF2}"/>
              </a:ext>
            </a:extLst>
          </p:cNvPr>
          <p:cNvSpPr/>
          <p:nvPr/>
        </p:nvSpPr>
        <p:spPr>
          <a:xfrm>
            <a:off x="8357840" y="3734927"/>
            <a:ext cx="1262742" cy="566058"/>
          </a:xfrm>
          <a:prstGeom prst="roundRect">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rtl="0"/>
            <a:r>
              <a:rPr lang="en-GB" sz="1400">
                <a:solidFill>
                  <a:schemeClr val="bg1"/>
                </a:solidFill>
                <a:cs typeface="Arial"/>
              </a:rPr>
              <a:t>Education &amp; skills</a:t>
            </a:r>
            <a:endParaRPr lang="en-US" sz="1400">
              <a:solidFill>
                <a:schemeClr val="bg1"/>
              </a:solidFill>
              <a:cs typeface="Arial"/>
            </a:endParaRPr>
          </a:p>
        </p:txBody>
      </p:sp>
      <p:sp>
        <p:nvSpPr>
          <p:cNvPr id="12" name="Rounded Rectangle 11">
            <a:extLst>
              <a:ext uri="{FF2B5EF4-FFF2-40B4-BE49-F238E27FC236}">
                <a16:creationId xmlns:a16="http://schemas.microsoft.com/office/drawing/2014/main" id="{C35056DC-EAE4-3C84-AF1B-1FD0DA1ACC4D}"/>
              </a:ext>
            </a:extLst>
          </p:cNvPr>
          <p:cNvSpPr/>
          <p:nvPr/>
        </p:nvSpPr>
        <p:spPr>
          <a:xfrm>
            <a:off x="7754438" y="4678784"/>
            <a:ext cx="1389562" cy="566058"/>
          </a:xfrm>
          <a:prstGeom prst="roundRect">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rtl="0"/>
            <a:r>
              <a:rPr lang="en-GB" sz="1400">
                <a:solidFill>
                  <a:schemeClr val="bg1"/>
                </a:solidFill>
                <a:cs typeface="Arial"/>
              </a:rPr>
              <a:t>Futureproofing</a:t>
            </a:r>
          </a:p>
        </p:txBody>
      </p:sp>
      <p:sp>
        <p:nvSpPr>
          <p:cNvPr id="13" name="Rounded Rectangle 12">
            <a:extLst>
              <a:ext uri="{FF2B5EF4-FFF2-40B4-BE49-F238E27FC236}">
                <a16:creationId xmlns:a16="http://schemas.microsoft.com/office/drawing/2014/main" id="{4A658CD8-D2FC-34FE-9371-F40E98D72F2E}"/>
              </a:ext>
            </a:extLst>
          </p:cNvPr>
          <p:cNvSpPr/>
          <p:nvPr/>
        </p:nvSpPr>
        <p:spPr>
          <a:xfrm>
            <a:off x="4039614" y="1729837"/>
            <a:ext cx="1262742" cy="566058"/>
          </a:xfrm>
          <a:prstGeom prst="roundRect">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sz="1400">
                <a:solidFill>
                  <a:schemeClr val="bg1"/>
                </a:solidFill>
                <a:cs typeface="Arial"/>
              </a:rPr>
              <a:t>Co-benefits</a:t>
            </a:r>
          </a:p>
        </p:txBody>
      </p:sp>
      <p:sp>
        <p:nvSpPr>
          <p:cNvPr id="14" name="Rounded Rectangle 13">
            <a:extLst>
              <a:ext uri="{FF2B5EF4-FFF2-40B4-BE49-F238E27FC236}">
                <a16:creationId xmlns:a16="http://schemas.microsoft.com/office/drawing/2014/main" id="{7BEF1FA8-BAB8-8C12-2FA1-9E984EDD4623}"/>
              </a:ext>
            </a:extLst>
          </p:cNvPr>
          <p:cNvSpPr/>
          <p:nvPr/>
        </p:nvSpPr>
        <p:spPr>
          <a:xfrm>
            <a:off x="4808871" y="5560212"/>
            <a:ext cx="1262742" cy="566058"/>
          </a:xfrm>
          <a:prstGeom prst="roundRect">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rtl="0"/>
            <a:r>
              <a:rPr lang="en-GB" sz="1400">
                <a:solidFill>
                  <a:schemeClr val="bg1"/>
                </a:solidFill>
                <a:cs typeface="Arial"/>
              </a:rPr>
              <a:t>Psychology &amp; behaviour</a:t>
            </a:r>
            <a:endParaRPr lang="en-US" sz="1400">
              <a:solidFill>
                <a:schemeClr val="bg1"/>
              </a:solidFill>
              <a:cs typeface="Arial"/>
            </a:endParaRPr>
          </a:p>
        </p:txBody>
      </p:sp>
      <p:sp>
        <p:nvSpPr>
          <p:cNvPr id="15" name="Rounded Rectangle 14">
            <a:extLst>
              <a:ext uri="{FF2B5EF4-FFF2-40B4-BE49-F238E27FC236}">
                <a16:creationId xmlns:a16="http://schemas.microsoft.com/office/drawing/2014/main" id="{FFA67993-FA4B-5BC0-84C8-6DCBEB22EF21}"/>
              </a:ext>
            </a:extLst>
          </p:cNvPr>
          <p:cNvSpPr/>
          <p:nvPr/>
        </p:nvSpPr>
        <p:spPr>
          <a:xfrm>
            <a:off x="3245271" y="2652554"/>
            <a:ext cx="1302977" cy="566058"/>
          </a:xfrm>
          <a:prstGeom prst="roundRect">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rtl="0"/>
            <a:r>
              <a:rPr lang="en-GB" sz="1400">
                <a:solidFill>
                  <a:schemeClr val="bg1"/>
                </a:solidFill>
                <a:cs typeface="Arial"/>
              </a:rPr>
              <a:t>Nature</a:t>
            </a:r>
          </a:p>
        </p:txBody>
      </p:sp>
      <p:sp>
        <p:nvSpPr>
          <p:cNvPr id="16" name="Rounded Rectangle 15">
            <a:extLst>
              <a:ext uri="{FF2B5EF4-FFF2-40B4-BE49-F238E27FC236}">
                <a16:creationId xmlns:a16="http://schemas.microsoft.com/office/drawing/2014/main" id="{A613E670-D46D-BFED-C358-2E2567C02952}"/>
              </a:ext>
            </a:extLst>
          </p:cNvPr>
          <p:cNvSpPr/>
          <p:nvPr/>
        </p:nvSpPr>
        <p:spPr>
          <a:xfrm>
            <a:off x="3361386" y="4657081"/>
            <a:ext cx="1262742" cy="566058"/>
          </a:xfrm>
          <a:prstGeom prst="roundRect">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rtl="0"/>
            <a:r>
              <a:rPr lang="en-GB" sz="1400">
                <a:solidFill>
                  <a:schemeClr val="bg1"/>
                </a:solidFill>
                <a:cs typeface="Arial"/>
              </a:rPr>
              <a:t>Circular economy</a:t>
            </a:r>
            <a:endParaRPr lang="en-US" sz="1400">
              <a:solidFill>
                <a:schemeClr val="bg1"/>
              </a:solidFill>
              <a:cs typeface="Arial"/>
            </a:endParaRPr>
          </a:p>
        </p:txBody>
      </p:sp>
    </p:spTree>
    <p:extLst>
      <p:ext uri="{BB962C8B-B14F-4D97-AF65-F5344CB8AC3E}">
        <p14:creationId xmlns:p14="http://schemas.microsoft.com/office/powerpoint/2010/main" val="1387147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1" name="TextBox 1860">
            <a:extLst>
              <a:ext uri="{FF2B5EF4-FFF2-40B4-BE49-F238E27FC236}">
                <a16:creationId xmlns:a16="http://schemas.microsoft.com/office/drawing/2014/main" id="{E79132C0-4B82-563A-99C4-23AA1AC11A4E}"/>
              </a:ext>
            </a:extLst>
          </p:cNvPr>
          <p:cNvSpPr txBox="1"/>
          <p:nvPr/>
        </p:nvSpPr>
        <p:spPr>
          <a:xfrm>
            <a:off x="312752" y="49962"/>
            <a:ext cx="1120183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tx2"/>
                </a:solidFill>
                <a:latin typeface="Arial Nova"/>
                <a:ea typeface="Calibri"/>
                <a:cs typeface="Calibri"/>
              </a:rPr>
              <a:t>Our </a:t>
            </a:r>
            <a:r>
              <a:rPr lang="en-US" sz="3200" b="1" dirty="0">
                <a:solidFill>
                  <a:schemeClr val="tx2"/>
                </a:solidFill>
                <a:latin typeface="Arial Nova"/>
                <a:ea typeface="+mn-lt"/>
                <a:cs typeface="+mn-lt"/>
              </a:rPr>
              <a:t>participation model – linked to the 5 ways of working</a:t>
            </a:r>
          </a:p>
        </p:txBody>
      </p:sp>
      <p:pic>
        <p:nvPicPr>
          <p:cNvPr id="2" name="Picture 1" descr="A logo with text on it&#10;&#10;Description automatically generated">
            <a:extLst>
              <a:ext uri="{FF2B5EF4-FFF2-40B4-BE49-F238E27FC236}">
                <a16:creationId xmlns:a16="http://schemas.microsoft.com/office/drawing/2014/main" id="{903A05ED-2C29-ABC0-C17A-AD4FCE44AE77}"/>
              </a:ext>
            </a:extLst>
          </p:cNvPr>
          <p:cNvPicPr>
            <a:picLocks noChangeAspect="1"/>
          </p:cNvPicPr>
          <p:nvPr/>
        </p:nvPicPr>
        <p:blipFill>
          <a:blip r:embed="rId2"/>
          <a:stretch>
            <a:fillRect/>
          </a:stretch>
        </p:blipFill>
        <p:spPr>
          <a:xfrm>
            <a:off x="0" y="5393910"/>
            <a:ext cx="2573737" cy="1172082"/>
          </a:xfrm>
          <a:prstGeom prst="rect">
            <a:avLst/>
          </a:prstGeom>
        </p:spPr>
      </p:pic>
      <p:sp>
        <p:nvSpPr>
          <p:cNvPr id="3" name="Oval 2">
            <a:extLst>
              <a:ext uri="{FF2B5EF4-FFF2-40B4-BE49-F238E27FC236}">
                <a16:creationId xmlns:a16="http://schemas.microsoft.com/office/drawing/2014/main" id="{C5B02D66-76A4-091C-F38A-EF147A3A5F94}"/>
              </a:ext>
            </a:extLst>
          </p:cNvPr>
          <p:cNvSpPr/>
          <p:nvPr/>
        </p:nvSpPr>
        <p:spPr>
          <a:xfrm>
            <a:off x="4043423" y="1697562"/>
            <a:ext cx="4575782" cy="4369409"/>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bg1"/>
              </a:solidFill>
              <a:ea typeface="Calibri"/>
              <a:cs typeface="Calibri"/>
            </a:endParaRPr>
          </a:p>
        </p:txBody>
      </p:sp>
      <p:sp>
        <p:nvSpPr>
          <p:cNvPr id="4" name="Oval 3">
            <a:extLst>
              <a:ext uri="{FF2B5EF4-FFF2-40B4-BE49-F238E27FC236}">
                <a16:creationId xmlns:a16="http://schemas.microsoft.com/office/drawing/2014/main" id="{8C05FEBF-592A-B9E9-454E-0AEAB53616DF}"/>
              </a:ext>
            </a:extLst>
          </p:cNvPr>
          <p:cNvSpPr/>
          <p:nvPr/>
        </p:nvSpPr>
        <p:spPr>
          <a:xfrm>
            <a:off x="4871668" y="2488452"/>
            <a:ext cx="2919292" cy="2787629"/>
          </a:xfrm>
          <a:prstGeom prst="ellipse">
            <a:avLst/>
          </a:prstGeom>
          <a:ln/>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sz="2400" b="1" dirty="0">
                <a:solidFill>
                  <a:schemeClr val="bg1"/>
                </a:solidFill>
                <a:latin typeface="Arial"/>
                <a:ea typeface="Calibri"/>
                <a:cs typeface="Calibri"/>
              </a:rPr>
              <a:t>Participation</a:t>
            </a:r>
            <a:endParaRPr lang="en-US" dirty="0"/>
          </a:p>
          <a:p>
            <a:pPr algn="ctr"/>
            <a:r>
              <a:rPr lang="en-US" sz="2400" b="1" dirty="0">
                <a:solidFill>
                  <a:schemeClr val="bg1"/>
                </a:solidFill>
                <a:latin typeface="Arial"/>
                <a:ea typeface="Calibri"/>
                <a:cs typeface="Calibri"/>
              </a:rPr>
              <a:t>&amp;</a:t>
            </a:r>
          </a:p>
          <a:p>
            <a:pPr algn="ctr"/>
            <a:r>
              <a:rPr lang="en-US" sz="2400" b="1" dirty="0">
                <a:solidFill>
                  <a:schemeClr val="bg1"/>
                </a:solidFill>
                <a:latin typeface="Arial"/>
                <a:ea typeface="Calibri"/>
                <a:cs typeface="Calibri"/>
              </a:rPr>
              <a:t>Engagement</a:t>
            </a:r>
          </a:p>
        </p:txBody>
      </p:sp>
      <p:sp>
        <p:nvSpPr>
          <p:cNvPr id="5" name="Rounded Rectangle 4">
            <a:extLst>
              <a:ext uri="{FF2B5EF4-FFF2-40B4-BE49-F238E27FC236}">
                <a16:creationId xmlns:a16="http://schemas.microsoft.com/office/drawing/2014/main" id="{E70743AE-B955-D1BB-B30F-2835B001C71C}"/>
              </a:ext>
            </a:extLst>
          </p:cNvPr>
          <p:cNvSpPr/>
          <p:nvPr/>
        </p:nvSpPr>
        <p:spPr>
          <a:xfrm>
            <a:off x="5210355" y="1193350"/>
            <a:ext cx="2340634" cy="1061020"/>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b="0" dirty="0">
                <a:solidFill>
                  <a:schemeClr val="bg1"/>
                </a:solidFill>
              </a:rPr>
              <a:t> With </a:t>
            </a:r>
            <a:r>
              <a:rPr lang="en-GB" sz="1400" b="0" dirty="0">
                <a:solidFill>
                  <a:schemeClr val="bg1"/>
                </a:solidFill>
                <a:cs typeface="Arial"/>
              </a:rPr>
              <a:t>relevant stakeholders and the public through the work of our reference groups</a:t>
            </a:r>
            <a:endParaRPr lang="en-US" sz="1400" b="0" dirty="0">
              <a:solidFill>
                <a:schemeClr val="bg1"/>
              </a:solidFill>
              <a:cs typeface="Arial"/>
            </a:endParaRPr>
          </a:p>
        </p:txBody>
      </p:sp>
      <p:sp>
        <p:nvSpPr>
          <p:cNvPr id="6" name="Rounded Rectangle 5">
            <a:extLst>
              <a:ext uri="{FF2B5EF4-FFF2-40B4-BE49-F238E27FC236}">
                <a16:creationId xmlns:a16="http://schemas.microsoft.com/office/drawing/2014/main" id="{53DCD574-0D38-74F9-E1D0-9B5F5A13A76E}"/>
              </a:ext>
            </a:extLst>
          </p:cNvPr>
          <p:cNvSpPr/>
          <p:nvPr/>
        </p:nvSpPr>
        <p:spPr>
          <a:xfrm>
            <a:off x="5297715" y="5510163"/>
            <a:ext cx="2328700" cy="1055829"/>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lvl="0" algn="ctr" rtl="0"/>
            <a:r>
              <a:rPr lang="en-GB" sz="1400" b="0" dirty="0">
                <a:solidFill>
                  <a:schemeClr val="bg1"/>
                </a:solidFill>
                <a:cs typeface="Arial"/>
              </a:rPr>
              <a:t>With the Wales Youth Parliament to test our conclusions with young people in Wales</a:t>
            </a:r>
            <a:endParaRPr lang="en-US" sz="1400" b="0" dirty="0">
              <a:solidFill>
                <a:schemeClr val="bg1"/>
              </a:solidFill>
              <a:cs typeface="Arial"/>
            </a:endParaRPr>
          </a:p>
        </p:txBody>
      </p:sp>
      <p:sp>
        <p:nvSpPr>
          <p:cNvPr id="7" name="Rounded Rectangle 6">
            <a:extLst>
              <a:ext uri="{FF2B5EF4-FFF2-40B4-BE49-F238E27FC236}">
                <a16:creationId xmlns:a16="http://schemas.microsoft.com/office/drawing/2014/main" id="{A09254FD-7888-51FC-6A02-0399CCB7D834}"/>
              </a:ext>
            </a:extLst>
          </p:cNvPr>
          <p:cNvSpPr/>
          <p:nvPr/>
        </p:nvSpPr>
        <p:spPr>
          <a:xfrm>
            <a:off x="8072247" y="3069523"/>
            <a:ext cx="2412783" cy="1043902"/>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lvl="0" algn="ctr" rtl="0"/>
            <a:r>
              <a:rPr lang="en-GB" sz="1400" b="0" dirty="0">
                <a:solidFill>
                  <a:schemeClr val="bg1"/>
                </a:solidFill>
                <a:cs typeface="Arial"/>
              </a:rPr>
              <a:t>Post publication proposal for deliberative democracy type approach</a:t>
            </a:r>
            <a:endParaRPr lang="en-US" sz="1400" b="0" dirty="0">
              <a:solidFill>
                <a:schemeClr val="bg1"/>
              </a:solidFill>
              <a:cs typeface="Arial"/>
            </a:endParaRPr>
          </a:p>
        </p:txBody>
      </p:sp>
      <p:sp>
        <p:nvSpPr>
          <p:cNvPr id="10" name="Rounded Rectangle 9">
            <a:extLst>
              <a:ext uri="{FF2B5EF4-FFF2-40B4-BE49-F238E27FC236}">
                <a16:creationId xmlns:a16="http://schemas.microsoft.com/office/drawing/2014/main" id="{E3F33E09-B24D-A656-C442-E3DC55F6F590}"/>
              </a:ext>
            </a:extLst>
          </p:cNvPr>
          <p:cNvSpPr/>
          <p:nvPr/>
        </p:nvSpPr>
        <p:spPr>
          <a:xfrm>
            <a:off x="2261681" y="3069523"/>
            <a:ext cx="2328700" cy="1043902"/>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lvl="0" algn="ctr" rtl="0"/>
            <a:r>
              <a:rPr lang="en-US" sz="1400" b="0">
                <a:solidFill>
                  <a:schemeClr val="bg1"/>
                </a:solidFill>
              </a:rPr>
              <a:t>With partner </a:t>
            </a:r>
            <a:r>
              <a:rPr lang="en-US" sz="1400" b="0" err="1">
                <a:solidFill>
                  <a:schemeClr val="bg1"/>
                </a:solidFill>
              </a:rPr>
              <a:t>organisations</a:t>
            </a:r>
            <a:r>
              <a:rPr lang="en-US" sz="1400" b="0">
                <a:solidFill>
                  <a:schemeClr val="bg1"/>
                </a:solidFill>
              </a:rPr>
              <a:t> </a:t>
            </a:r>
            <a:r>
              <a:rPr lang="en-GB" sz="1400" b="0">
                <a:solidFill>
                  <a:schemeClr val="bg1"/>
                </a:solidFill>
                <a:ea typeface="Calibri"/>
                <a:cs typeface="Calibri"/>
              </a:rPr>
              <a:t>to test and socialise our conclusions</a:t>
            </a:r>
          </a:p>
        </p:txBody>
      </p:sp>
      <p:sp>
        <p:nvSpPr>
          <p:cNvPr id="8" name="TextBox 7">
            <a:extLst>
              <a:ext uri="{FF2B5EF4-FFF2-40B4-BE49-F238E27FC236}">
                <a16:creationId xmlns:a16="http://schemas.microsoft.com/office/drawing/2014/main" id="{7CAE95BF-B5FB-0795-73F2-C1DA1F4DF2AC}"/>
              </a:ext>
            </a:extLst>
          </p:cNvPr>
          <p:cNvSpPr txBox="1"/>
          <p:nvPr/>
        </p:nvSpPr>
        <p:spPr>
          <a:xfrm>
            <a:off x="406786" y="654312"/>
            <a:ext cx="10629274" cy="369332"/>
          </a:xfrm>
          <a:prstGeom prst="rect">
            <a:avLst/>
          </a:prstGeom>
          <a:noFill/>
        </p:spPr>
        <p:txBody>
          <a:bodyPr wrap="square" rtlCol="0">
            <a:spAutoFit/>
          </a:bodyPr>
          <a:lstStyle/>
          <a:p>
            <a:pPr algn="ctr"/>
            <a:r>
              <a:rPr lang="en-GB" b="1" dirty="0">
                <a:highlight>
                  <a:srgbClr val="FFFF00"/>
                </a:highlight>
              </a:rPr>
              <a:t>6 reference groups: Enablers, Education, Food, Energy, Buildings. Connections</a:t>
            </a:r>
          </a:p>
        </p:txBody>
      </p:sp>
    </p:spTree>
    <p:extLst>
      <p:ext uri="{BB962C8B-B14F-4D97-AF65-F5344CB8AC3E}">
        <p14:creationId xmlns:p14="http://schemas.microsoft.com/office/powerpoint/2010/main" val="3847379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a:extLst>
              <a:ext uri="{FF2B5EF4-FFF2-40B4-BE49-F238E27FC236}">
                <a16:creationId xmlns:a16="http://schemas.microsoft.com/office/drawing/2014/main" id="{1D62D954-B8DA-30AC-6F3A-1180CE19F560}"/>
              </a:ext>
            </a:extLst>
          </p:cNvPr>
          <p:cNvSpPr/>
          <p:nvPr/>
        </p:nvSpPr>
        <p:spPr>
          <a:xfrm>
            <a:off x="3786392" y="1303566"/>
            <a:ext cx="5102285" cy="5101200"/>
          </a:xfrm>
          <a:prstGeom prst="ellipse">
            <a:avLst/>
          </a:prstGeom>
          <a:solidFill>
            <a:schemeClr val="accent4"/>
          </a:solidFill>
          <a:ln w="57150">
            <a:solidFill>
              <a:srgbClr val="B52A76"/>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ea typeface="Calibri"/>
              <a:cs typeface="Calibri"/>
            </a:endParaRPr>
          </a:p>
        </p:txBody>
      </p:sp>
      <p:sp>
        <p:nvSpPr>
          <p:cNvPr id="32" name="Oval 31">
            <a:extLst>
              <a:ext uri="{FF2B5EF4-FFF2-40B4-BE49-F238E27FC236}">
                <a16:creationId xmlns:a16="http://schemas.microsoft.com/office/drawing/2014/main" id="{F966D081-3D16-7884-088F-87D5E6254773}"/>
              </a:ext>
            </a:extLst>
          </p:cNvPr>
          <p:cNvSpPr/>
          <p:nvPr/>
        </p:nvSpPr>
        <p:spPr>
          <a:xfrm>
            <a:off x="4341334" y="1857368"/>
            <a:ext cx="3992400" cy="3993597"/>
          </a:xfrm>
          <a:prstGeom prst="ellipse">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ea typeface="Calibri"/>
              <a:cs typeface="Calibri"/>
            </a:endParaRPr>
          </a:p>
        </p:txBody>
      </p:sp>
      <p:sp>
        <p:nvSpPr>
          <p:cNvPr id="1773" name="TextBox 1772">
            <a:extLst>
              <a:ext uri="{FF2B5EF4-FFF2-40B4-BE49-F238E27FC236}">
                <a16:creationId xmlns:a16="http://schemas.microsoft.com/office/drawing/2014/main" id="{113683E6-20F9-B3BF-6493-B4976E19EE8F}"/>
              </a:ext>
            </a:extLst>
          </p:cNvPr>
          <p:cNvSpPr txBox="1"/>
          <p:nvPr/>
        </p:nvSpPr>
        <p:spPr>
          <a:xfrm>
            <a:off x="525461" y="433922"/>
            <a:ext cx="461259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chemeClr val="tx2"/>
                </a:solidFill>
                <a:latin typeface="Arial Nova"/>
                <a:ea typeface="Calibri"/>
                <a:cs typeface="Calibri"/>
              </a:rPr>
              <a:t>Our </a:t>
            </a:r>
            <a:r>
              <a:rPr lang="en-US" sz="3200" b="1">
                <a:solidFill>
                  <a:schemeClr val="tx2"/>
                </a:solidFill>
                <a:latin typeface="Arial Nova"/>
                <a:ea typeface="+mn-lt"/>
                <a:cs typeface="+mn-lt"/>
              </a:rPr>
              <a:t>framework</a:t>
            </a:r>
          </a:p>
        </p:txBody>
      </p:sp>
      <p:sp>
        <p:nvSpPr>
          <p:cNvPr id="28" name="Oval 27">
            <a:extLst>
              <a:ext uri="{FF2B5EF4-FFF2-40B4-BE49-F238E27FC236}">
                <a16:creationId xmlns:a16="http://schemas.microsoft.com/office/drawing/2014/main" id="{11AA6115-6308-D1E6-4868-92F46A298AEE}"/>
              </a:ext>
            </a:extLst>
          </p:cNvPr>
          <p:cNvSpPr/>
          <p:nvPr/>
        </p:nvSpPr>
        <p:spPr>
          <a:xfrm>
            <a:off x="4721134" y="2237766"/>
            <a:ext cx="3232800" cy="3232800"/>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ea typeface="Calibri"/>
              <a:cs typeface="Calibri"/>
            </a:endParaRPr>
          </a:p>
        </p:txBody>
      </p:sp>
      <p:sp>
        <p:nvSpPr>
          <p:cNvPr id="27" name="Oval 26">
            <a:extLst>
              <a:ext uri="{FF2B5EF4-FFF2-40B4-BE49-F238E27FC236}">
                <a16:creationId xmlns:a16="http://schemas.microsoft.com/office/drawing/2014/main" id="{B840BF8B-AD8E-86E7-9AEA-6D36DA66DFB4}"/>
              </a:ext>
            </a:extLst>
          </p:cNvPr>
          <p:cNvSpPr/>
          <p:nvPr/>
        </p:nvSpPr>
        <p:spPr>
          <a:xfrm>
            <a:off x="5093379" y="2610366"/>
            <a:ext cx="2488310" cy="2487600"/>
          </a:xfrm>
          <a:prstGeom prst="ellipse">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ea typeface="Calibri"/>
              <a:cs typeface="Calibri"/>
            </a:endParaRPr>
          </a:p>
        </p:txBody>
      </p:sp>
      <p:sp>
        <p:nvSpPr>
          <p:cNvPr id="26" name="Oval 25">
            <a:extLst>
              <a:ext uri="{FF2B5EF4-FFF2-40B4-BE49-F238E27FC236}">
                <a16:creationId xmlns:a16="http://schemas.microsoft.com/office/drawing/2014/main" id="{DD5EF4C2-ABC7-2298-A259-67E5E03AAC77}"/>
              </a:ext>
            </a:extLst>
          </p:cNvPr>
          <p:cNvSpPr/>
          <p:nvPr/>
        </p:nvSpPr>
        <p:spPr>
          <a:xfrm>
            <a:off x="5684135" y="3200720"/>
            <a:ext cx="1306799" cy="1306893"/>
          </a:xfrm>
          <a:prstGeom prst="ellipse">
            <a:avLst/>
          </a:prstGeom>
          <a:solidFill>
            <a:schemeClr val="tx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ea typeface="Calibri"/>
              <a:cs typeface="Calibri"/>
            </a:endParaRPr>
          </a:p>
        </p:txBody>
      </p:sp>
      <p:sp>
        <p:nvSpPr>
          <p:cNvPr id="34" name="TextBox 33">
            <a:extLst>
              <a:ext uri="{FF2B5EF4-FFF2-40B4-BE49-F238E27FC236}">
                <a16:creationId xmlns:a16="http://schemas.microsoft.com/office/drawing/2014/main" id="{181ECC97-7E0A-1197-D3E8-0DA07FC7FD4D}"/>
              </a:ext>
            </a:extLst>
          </p:cNvPr>
          <p:cNvSpPr txBox="1"/>
          <p:nvPr/>
        </p:nvSpPr>
        <p:spPr>
          <a:xfrm>
            <a:off x="388980" y="1905217"/>
            <a:ext cx="3835613" cy="411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000" b="1">
                <a:solidFill>
                  <a:srgbClr val="B52A76"/>
                </a:solidFill>
                <a:latin typeface="Arial Nova"/>
                <a:ea typeface="Calibri"/>
                <a:cs typeface="Calibri"/>
              </a:rPr>
              <a:t>Planetary boundaries</a:t>
            </a:r>
            <a:endParaRPr lang="en-US">
              <a:solidFill>
                <a:srgbClr val="B52A76"/>
              </a:solidFill>
            </a:endParaRPr>
          </a:p>
        </p:txBody>
      </p:sp>
      <p:sp>
        <p:nvSpPr>
          <p:cNvPr id="36" name="TextBox 35">
            <a:extLst>
              <a:ext uri="{FF2B5EF4-FFF2-40B4-BE49-F238E27FC236}">
                <a16:creationId xmlns:a16="http://schemas.microsoft.com/office/drawing/2014/main" id="{F94B6BC0-600E-28AE-DE83-47F482757BBD}"/>
              </a:ext>
            </a:extLst>
          </p:cNvPr>
          <p:cNvSpPr txBox="1"/>
          <p:nvPr/>
        </p:nvSpPr>
        <p:spPr>
          <a:xfrm>
            <a:off x="8480825" y="1566408"/>
            <a:ext cx="34658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solidFill>
                  <a:schemeClr val="accent4"/>
                </a:solidFill>
                <a:ea typeface="Calibri"/>
                <a:cs typeface="Calibri"/>
              </a:rPr>
              <a:t>Well-being of Future Generations (Wales) Act 2015</a:t>
            </a:r>
          </a:p>
        </p:txBody>
      </p:sp>
      <p:sp>
        <p:nvSpPr>
          <p:cNvPr id="38" name="TextBox 37">
            <a:extLst>
              <a:ext uri="{FF2B5EF4-FFF2-40B4-BE49-F238E27FC236}">
                <a16:creationId xmlns:a16="http://schemas.microsoft.com/office/drawing/2014/main" id="{64AA9FC8-22EF-6B53-381F-C3310D03A3B0}"/>
              </a:ext>
            </a:extLst>
          </p:cNvPr>
          <p:cNvSpPr txBox="1"/>
          <p:nvPr/>
        </p:nvSpPr>
        <p:spPr>
          <a:xfrm>
            <a:off x="9347201" y="3392749"/>
            <a:ext cx="29609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solidFill>
                  <a:schemeClr val="accent2"/>
                </a:solidFill>
                <a:ea typeface="Calibri"/>
                <a:cs typeface="Calibri"/>
              </a:rPr>
              <a:t>Participation &amp; Engagement</a:t>
            </a:r>
          </a:p>
        </p:txBody>
      </p:sp>
      <p:sp>
        <p:nvSpPr>
          <p:cNvPr id="39" name="TextBox 38">
            <a:extLst>
              <a:ext uri="{FF2B5EF4-FFF2-40B4-BE49-F238E27FC236}">
                <a16:creationId xmlns:a16="http://schemas.microsoft.com/office/drawing/2014/main" id="{6CE4AB6D-7411-A700-1097-D6865EA7466A}"/>
              </a:ext>
            </a:extLst>
          </p:cNvPr>
          <p:cNvSpPr txBox="1"/>
          <p:nvPr/>
        </p:nvSpPr>
        <p:spPr>
          <a:xfrm>
            <a:off x="9167481" y="4574173"/>
            <a:ext cx="16280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solidFill>
                  <a:schemeClr val="accent1"/>
                </a:solidFill>
                <a:ea typeface="Calibri"/>
                <a:cs typeface="Calibri"/>
              </a:rPr>
              <a:t>Challenges</a:t>
            </a:r>
          </a:p>
        </p:txBody>
      </p:sp>
      <p:sp>
        <p:nvSpPr>
          <p:cNvPr id="40" name="TextBox 39">
            <a:extLst>
              <a:ext uri="{FF2B5EF4-FFF2-40B4-BE49-F238E27FC236}">
                <a16:creationId xmlns:a16="http://schemas.microsoft.com/office/drawing/2014/main" id="{828A3F9C-6F65-880F-64A1-99C5D0656A36}"/>
              </a:ext>
            </a:extLst>
          </p:cNvPr>
          <p:cNvSpPr txBox="1"/>
          <p:nvPr/>
        </p:nvSpPr>
        <p:spPr>
          <a:xfrm>
            <a:off x="8971322" y="2602689"/>
            <a:ext cx="26029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solidFill>
                  <a:schemeClr val="accent3"/>
                </a:solidFill>
                <a:ea typeface="Calibri"/>
                <a:cs typeface="Calibri"/>
              </a:rPr>
              <a:t>Crosscutting enablers</a:t>
            </a:r>
            <a:endParaRPr lang="en-US" sz="1800">
              <a:solidFill>
                <a:schemeClr val="accent3"/>
              </a:solidFill>
            </a:endParaRPr>
          </a:p>
        </p:txBody>
      </p:sp>
      <p:sp>
        <p:nvSpPr>
          <p:cNvPr id="41" name="TextBox 40">
            <a:extLst>
              <a:ext uri="{FF2B5EF4-FFF2-40B4-BE49-F238E27FC236}">
                <a16:creationId xmlns:a16="http://schemas.microsoft.com/office/drawing/2014/main" id="{829227CA-8BC6-7035-3EE7-4F20E2564363}"/>
              </a:ext>
            </a:extLst>
          </p:cNvPr>
          <p:cNvSpPr txBox="1"/>
          <p:nvPr/>
        </p:nvSpPr>
        <p:spPr>
          <a:xfrm>
            <a:off x="5803654" y="3592556"/>
            <a:ext cx="106776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chemeClr val="bg1"/>
                </a:solidFill>
                <a:latin typeface="Arial Nova"/>
                <a:ea typeface="Calibri"/>
                <a:cs typeface="Calibri"/>
              </a:rPr>
              <a:t>Net Zero 2035</a:t>
            </a:r>
            <a:endParaRPr lang="en-US" sz="1400">
              <a:solidFill>
                <a:schemeClr val="bg1"/>
              </a:solidFill>
              <a:ea typeface="Calibri"/>
              <a:cs typeface="Calibri"/>
            </a:endParaRPr>
          </a:p>
        </p:txBody>
      </p:sp>
      <p:pic>
        <p:nvPicPr>
          <p:cNvPr id="2" name="Picture 1" descr="A logo with text on it&#10;&#10;Description automatically generated">
            <a:extLst>
              <a:ext uri="{FF2B5EF4-FFF2-40B4-BE49-F238E27FC236}">
                <a16:creationId xmlns:a16="http://schemas.microsoft.com/office/drawing/2014/main" id="{755DD097-3DC5-3F11-0853-5AE2E60490D7}"/>
              </a:ext>
            </a:extLst>
          </p:cNvPr>
          <p:cNvPicPr>
            <a:picLocks noChangeAspect="1"/>
          </p:cNvPicPr>
          <p:nvPr/>
        </p:nvPicPr>
        <p:blipFill>
          <a:blip r:embed="rId2"/>
          <a:stretch>
            <a:fillRect/>
          </a:stretch>
        </p:blipFill>
        <p:spPr>
          <a:xfrm>
            <a:off x="0" y="5393910"/>
            <a:ext cx="2573737" cy="1172082"/>
          </a:xfrm>
          <a:prstGeom prst="rect">
            <a:avLst/>
          </a:prstGeom>
        </p:spPr>
      </p:pic>
      <p:cxnSp>
        <p:nvCxnSpPr>
          <p:cNvPr id="4" name="Straight Connector 3">
            <a:extLst>
              <a:ext uri="{FF2B5EF4-FFF2-40B4-BE49-F238E27FC236}">
                <a16:creationId xmlns:a16="http://schemas.microsoft.com/office/drawing/2014/main" id="{C97D6E2E-D519-6F2E-5AC5-B4BC99912652}"/>
              </a:ext>
            </a:extLst>
          </p:cNvPr>
          <p:cNvCxnSpPr/>
          <p:nvPr/>
        </p:nvCxnSpPr>
        <p:spPr>
          <a:xfrm>
            <a:off x="1611086" y="2309091"/>
            <a:ext cx="2438400" cy="0"/>
          </a:xfrm>
          <a:prstGeom prst="line">
            <a:avLst/>
          </a:prstGeom>
          <a:ln>
            <a:solidFill>
              <a:srgbClr val="B52A76"/>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E34F2694-C653-82B1-6C69-C4B865F7F38D}"/>
              </a:ext>
            </a:extLst>
          </p:cNvPr>
          <p:cNvCxnSpPr>
            <a:cxnSpLocks/>
          </p:cNvCxnSpPr>
          <p:nvPr/>
        </p:nvCxnSpPr>
        <p:spPr>
          <a:xfrm>
            <a:off x="7508258" y="1918715"/>
            <a:ext cx="939056" cy="0"/>
          </a:xfrm>
          <a:prstGeom prst="line">
            <a:avLst/>
          </a:prstGeom>
          <a:ln>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A63F71B8-EE56-5580-F014-894A5B008042}"/>
              </a:ext>
            </a:extLst>
          </p:cNvPr>
          <p:cNvCxnSpPr>
            <a:cxnSpLocks/>
          </p:cNvCxnSpPr>
          <p:nvPr/>
        </p:nvCxnSpPr>
        <p:spPr>
          <a:xfrm>
            <a:off x="7721600" y="2781684"/>
            <a:ext cx="1185664" cy="0"/>
          </a:xfrm>
          <a:prstGeom prst="line">
            <a:avLst/>
          </a:prstGeom>
          <a:ln>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6C9F8D3-A7AB-E836-8836-3B8156E3146E}"/>
              </a:ext>
            </a:extLst>
          </p:cNvPr>
          <p:cNvCxnSpPr>
            <a:cxnSpLocks/>
          </p:cNvCxnSpPr>
          <p:nvPr/>
        </p:nvCxnSpPr>
        <p:spPr>
          <a:xfrm>
            <a:off x="7736114" y="3717788"/>
            <a:ext cx="1489766" cy="0"/>
          </a:xfrm>
          <a:prstGeom prst="line">
            <a:avLst/>
          </a:prstGeom>
          <a:ln>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A2EA15B5-DA19-A236-0C50-FA3DB15735BC}"/>
              </a:ext>
            </a:extLst>
          </p:cNvPr>
          <p:cNvCxnSpPr>
            <a:cxnSpLocks/>
          </p:cNvCxnSpPr>
          <p:nvPr/>
        </p:nvCxnSpPr>
        <p:spPr>
          <a:xfrm>
            <a:off x="6778171" y="4725900"/>
            <a:ext cx="2391771" cy="0"/>
          </a:xfrm>
          <a:prstGeom prst="line">
            <a:avLst/>
          </a:prstGeom>
          <a:ln>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0289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3" name="Rectangle 106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people holding signs in a park&#10;&#10;Description automatically generated">
            <a:extLst>
              <a:ext uri="{FF2B5EF4-FFF2-40B4-BE49-F238E27FC236}">
                <a16:creationId xmlns:a16="http://schemas.microsoft.com/office/drawing/2014/main" id="{036E467E-3DB2-4E59-9461-9C59CD6B0308}"/>
              </a:ext>
            </a:extLst>
          </p:cNvPr>
          <p:cNvPicPr>
            <a:picLocks noChangeAspect="1"/>
          </p:cNvPicPr>
          <p:nvPr/>
        </p:nvPicPr>
        <p:blipFill>
          <a:blip r:embed="rId2">
            <a:extLst>
              <a:ext uri="{28A0092B-C50C-407E-A947-70E740481C1C}">
                <a14:useLocalDpi xmlns:a14="http://schemas.microsoft.com/office/drawing/2010/main" val="0"/>
              </a:ext>
            </a:extLst>
          </a:blip>
          <a:srcRect t="27234" r="-2" b="11379"/>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1026" name="Picture 2" descr="Statement: Siân Gwenllian / Datganiad: Siân Gwenllian">
            <a:extLst>
              <a:ext uri="{FF2B5EF4-FFF2-40B4-BE49-F238E27FC236}">
                <a16:creationId xmlns:a16="http://schemas.microsoft.com/office/drawing/2014/main" id="{BC4221DB-4134-F553-2F74-DE9DE73A22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 b="38613"/>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064" name="Freeform: Shape 1063">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65" name="Freeform: Shape 1064">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DD916D80-6B79-8088-F789-AD2AE913E459}"/>
              </a:ext>
            </a:extLst>
          </p:cNvPr>
          <p:cNvSpPr>
            <a:spLocks noGrp="1"/>
          </p:cNvSpPr>
          <p:nvPr>
            <p:ph type="title"/>
          </p:nvPr>
        </p:nvSpPr>
        <p:spPr>
          <a:xfrm>
            <a:off x="448056" y="859536"/>
            <a:ext cx="4832802" cy="1243584"/>
          </a:xfrm>
        </p:spPr>
        <p:txBody>
          <a:bodyPr>
            <a:normAutofit/>
          </a:bodyPr>
          <a:lstStyle/>
          <a:p>
            <a:r>
              <a:rPr lang="en-GB" sz="2600" b="1">
                <a:solidFill>
                  <a:schemeClr val="accent3">
                    <a:lumMod val="60000"/>
                    <a:lumOff val="40000"/>
                  </a:schemeClr>
                </a:solidFill>
                <a:latin typeface="Arial Nova" panose="020B0504020202020204" pitchFamily="34" charset="0"/>
              </a:rPr>
              <a:t>Launch of </a:t>
            </a:r>
            <a:r>
              <a:rPr lang="en-GB" sz="2600" b="1">
                <a:latin typeface="Arial Nova" panose="020B0504020202020204" pitchFamily="34" charset="0"/>
              </a:rPr>
              <a:t>‘</a:t>
            </a:r>
            <a:r>
              <a:rPr lang="en-GB" sz="2600" b="1" u="sng">
                <a:latin typeface="Arial Nova" panose="020B0504020202020204" pitchFamily="34" charset="0"/>
              </a:rPr>
              <a:t>Pathways to a Prosperous and Resilient </a:t>
            </a:r>
            <a:r>
              <a:rPr lang="en-GB" sz="2600" b="1" u="sng" err="1">
                <a:latin typeface="Arial Nova" panose="020B0504020202020204" pitchFamily="34" charset="0"/>
              </a:rPr>
              <a:t>Wales</a:t>
            </a:r>
            <a:r>
              <a:rPr lang="en-GB" sz="2600" b="1" err="1">
                <a:latin typeface="Arial Nova" panose="020B0504020202020204" pitchFamily="34" charset="0"/>
              </a:rPr>
              <a:t>’</a:t>
            </a:r>
            <a:r>
              <a:rPr lang="en-GB" sz="2600" b="1">
                <a:latin typeface="Arial Nova" panose="020B0504020202020204" pitchFamily="34" charset="0"/>
              </a:rPr>
              <a:t> </a:t>
            </a:r>
            <a:r>
              <a:rPr lang="en-GB" sz="2600" b="1">
                <a:solidFill>
                  <a:srgbClr val="FF0000"/>
                </a:solidFill>
                <a:latin typeface="Arial Nova" panose="020B0504020202020204" pitchFamily="34" charset="0"/>
              </a:rPr>
              <a:t>September 2024</a:t>
            </a:r>
          </a:p>
        </p:txBody>
      </p:sp>
      <p:sp>
        <p:nvSpPr>
          <p:cNvPr id="1066" name="Rectangle 106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067" name="Rectangle 1066">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8" name="Rectangle 1067">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 name="Content Placeholder 8">
            <a:extLst>
              <a:ext uri="{FF2B5EF4-FFF2-40B4-BE49-F238E27FC236}">
                <a16:creationId xmlns:a16="http://schemas.microsoft.com/office/drawing/2014/main" id="{BFB679AD-D0D1-843E-B6C2-539BE89B22A7}"/>
              </a:ext>
            </a:extLst>
          </p:cNvPr>
          <p:cNvSpPr>
            <a:spLocks noGrp="1"/>
          </p:cNvSpPr>
          <p:nvPr>
            <p:ph idx="1"/>
          </p:nvPr>
        </p:nvSpPr>
        <p:spPr>
          <a:xfrm>
            <a:off x="448056" y="2512611"/>
            <a:ext cx="5095853" cy="3664351"/>
          </a:xfrm>
        </p:spPr>
        <p:txBody>
          <a:bodyPr>
            <a:normAutofit fontScale="92500" lnSpcReduction="20000"/>
          </a:bodyPr>
          <a:lstStyle/>
          <a:p>
            <a:pPr marL="0" indent="0">
              <a:spcAft>
                <a:spcPts val="800"/>
              </a:spcAft>
              <a:buNone/>
            </a:pPr>
            <a:r>
              <a:rPr lang="en-US" sz="1600" b="1" kern="0">
                <a:effectLst/>
                <a:latin typeface="Arial Nova" panose="020B0504020202020204" pitchFamily="34" charset="0"/>
                <a:ea typeface="Arial Nova" panose="020B0504020202020204" pitchFamily="34" charset="0"/>
                <a:cs typeface="Arial Nova" panose="020B0504020202020204" pitchFamily="34" charset="0"/>
              </a:rPr>
              <a:t>The published documents include 7 reports:</a:t>
            </a:r>
            <a:endParaRPr lang="en-GB" sz="1600" b="1"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Aft>
                <a:spcPts val="800"/>
              </a:spcAft>
              <a:buFont typeface="+mj-lt"/>
              <a:buAutoNum type="arabicPeriod"/>
            </a:pPr>
            <a:r>
              <a:rPr lang="en-GB" sz="1400" kern="0">
                <a:effectLst/>
                <a:latin typeface="Arial Nova" panose="020B0504020202020204" pitchFamily="34" charset="0"/>
                <a:ea typeface="Arial Nova" panose="020B0504020202020204" pitchFamily="34" charset="0"/>
                <a:cs typeface="Arial Nova" panose="020B0504020202020204" pitchFamily="34" charset="0"/>
              </a:rPr>
              <a:t>Summary report</a:t>
            </a:r>
          </a:p>
          <a:p>
            <a:pPr marL="342900" lvl="0" indent="-342900">
              <a:spcAft>
                <a:spcPts val="800"/>
              </a:spcAft>
              <a:buFont typeface="+mj-lt"/>
              <a:buAutoNum type="arabicPeriod"/>
            </a:pPr>
            <a:r>
              <a:rPr lang="en-GB" sz="1400" kern="0">
                <a:effectLst/>
                <a:latin typeface="Arial Nova" panose="020B0504020202020204" pitchFamily="34" charset="0"/>
                <a:ea typeface="Arial Nova" panose="020B0504020202020204" pitchFamily="34" charset="0"/>
                <a:cs typeface="Arial Nova" panose="020B0504020202020204" pitchFamily="34" charset="0"/>
              </a:rPr>
              <a:t>Enabling the transition to net zero in Wales by 2035.</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Aft>
                <a:spcPts val="800"/>
              </a:spcAft>
              <a:buFont typeface="+mj-lt"/>
              <a:buAutoNum type="arabicPeriod"/>
            </a:pPr>
            <a:r>
              <a:rPr lang="en-GB" sz="1400" kern="0">
                <a:effectLst/>
                <a:latin typeface="Arial Nova" panose="020B0504020202020204" pitchFamily="34" charset="0"/>
                <a:ea typeface="Arial Nova" panose="020B0504020202020204" pitchFamily="34" charset="0"/>
                <a:cs typeface="Arial Nova" panose="020B0504020202020204" pitchFamily="34" charset="0"/>
              </a:rPr>
              <a:t>What could education, jobs and work, look like across Wales by 2035?   </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Aft>
                <a:spcPts val="800"/>
              </a:spcAft>
              <a:buFont typeface="+mj-lt"/>
              <a:buAutoNum type="arabicPeriod"/>
            </a:pPr>
            <a:r>
              <a:rPr lang="en-GB" sz="1400" kern="0">
                <a:effectLst/>
                <a:latin typeface="Arial Nova" panose="020B0504020202020204" pitchFamily="34" charset="0"/>
                <a:ea typeface="Arial Nova" panose="020B0504020202020204" pitchFamily="34" charset="0"/>
                <a:cs typeface="Arial Nova" panose="020B0504020202020204" pitchFamily="34" charset="0"/>
              </a:rPr>
              <a:t>How could Wales feed itself by 2035?  </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Aft>
                <a:spcPts val="800"/>
              </a:spcAft>
              <a:buFont typeface="+mj-lt"/>
              <a:buAutoNum type="arabicPeriod"/>
            </a:pPr>
            <a:r>
              <a:rPr lang="en-GB" sz="1400" kern="0">
                <a:effectLst/>
                <a:latin typeface="Arial Nova" panose="020B0504020202020204" pitchFamily="34" charset="0"/>
                <a:ea typeface="Arial Nova" panose="020B0504020202020204" pitchFamily="34" charset="0"/>
                <a:cs typeface="Arial Nova" panose="020B0504020202020204" pitchFamily="34" charset="0"/>
              </a:rPr>
              <a:t>How could Wales meet energy needs by 2035 whilst phasing out fossil fuels?   </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Aft>
                <a:spcPts val="800"/>
              </a:spcAft>
              <a:buFont typeface="+mj-lt"/>
              <a:buAutoNum type="arabicPeriod"/>
            </a:pPr>
            <a:r>
              <a:rPr lang="en-GB" sz="1400" kern="0">
                <a:effectLst/>
                <a:latin typeface="Arial Nova" panose="020B0504020202020204" pitchFamily="34" charset="0"/>
                <a:ea typeface="Arial Nova" panose="020B0504020202020204" pitchFamily="34" charset="0"/>
                <a:cs typeface="Arial Nova" panose="020B0504020202020204" pitchFamily="34" charset="0"/>
              </a:rPr>
              <a:t>How could Wales heat and build homes and workplaces by 2035?  </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Aft>
                <a:spcPts val="800"/>
              </a:spcAft>
              <a:buFont typeface="+mj-lt"/>
              <a:buAutoNum type="arabicPeriod"/>
            </a:pPr>
            <a:r>
              <a:rPr lang="en-GB" sz="1400" kern="0">
                <a:effectLst/>
                <a:latin typeface="Arial Nova" panose="020B0504020202020204" pitchFamily="34" charset="0"/>
                <a:ea typeface="Arial Nova" panose="020B0504020202020204" pitchFamily="34" charset="0"/>
                <a:cs typeface="Arial Nova" panose="020B0504020202020204" pitchFamily="34" charset="0"/>
              </a:rPr>
              <a:t>How could people and places be connected across Wales by 2035?  </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endParaRPr lang="en-US" sz="1300"/>
          </a:p>
        </p:txBody>
      </p:sp>
      <p:sp>
        <p:nvSpPr>
          <p:cNvPr id="4" name="TextBox 3">
            <a:extLst>
              <a:ext uri="{FF2B5EF4-FFF2-40B4-BE49-F238E27FC236}">
                <a16:creationId xmlns:a16="http://schemas.microsoft.com/office/drawing/2014/main" id="{2EE4899E-A79E-BCBC-737A-CE8A05D594BF}"/>
              </a:ext>
            </a:extLst>
          </p:cNvPr>
          <p:cNvSpPr txBox="1"/>
          <p:nvPr/>
        </p:nvSpPr>
        <p:spPr>
          <a:xfrm>
            <a:off x="3047414" y="2831515"/>
            <a:ext cx="6094826" cy="646331"/>
          </a:xfrm>
          <a:prstGeom prst="rect">
            <a:avLst/>
          </a:prstGeom>
          <a:noFill/>
        </p:spPr>
        <p:txBody>
          <a:bodyPr wrap="square">
            <a:spAutoFit/>
          </a:bodyPr>
          <a:lstStyle/>
          <a:p>
            <a:pPr>
              <a:spcAft>
                <a:spcPts val="600"/>
              </a:spcAft>
            </a:pPr>
            <a:br>
              <a:rPr lang="en-GB"/>
            </a:br>
            <a:endParaRPr lang="en-GB"/>
          </a:p>
        </p:txBody>
      </p:sp>
      <p:pic>
        <p:nvPicPr>
          <p:cNvPr id="6" name="Picture 5" descr="A logo with text on it&#10;&#10;Description automatically generated">
            <a:extLst>
              <a:ext uri="{FF2B5EF4-FFF2-40B4-BE49-F238E27FC236}">
                <a16:creationId xmlns:a16="http://schemas.microsoft.com/office/drawing/2014/main" id="{88B4506B-E802-884E-5FD8-CC904607C55F}"/>
              </a:ext>
            </a:extLst>
          </p:cNvPr>
          <p:cNvPicPr>
            <a:picLocks noChangeAspect="1"/>
          </p:cNvPicPr>
          <p:nvPr/>
        </p:nvPicPr>
        <p:blipFill>
          <a:blip r:embed="rId4"/>
          <a:stretch>
            <a:fillRect/>
          </a:stretch>
        </p:blipFill>
        <p:spPr>
          <a:xfrm>
            <a:off x="228861" y="5929287"/>
            <a:ext cx="2436680" cy="928713"/>
          </a:xfrm>
          <a:prstGeom prst="rect">
            <a:avLst/>
          </a:prstGeom>
        </p:spPr>
      </p:pic>
    </p:spTree>
    <p:extLst>
      <p:ext uri="{BB962C8B-B14F-4D97-AF65-F5344CB8AC3E}">
        <p14:creationId xmlns:p14="http://schemas.microsoft.com/office/powerpoint/2010/main" val="2876959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25" name="Rectangle 822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064B3B-0B9C-08CC-61D1-C8B0C52DF5FE}"/>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600"/>
              <a:t>WNZ 2035: How our Reports Work</a:t>
            </a:r>
          </a:p>
        </p:txBody>
      </p:sp>
      <p:sp>
        <p:nvSpPr>
          <p:cNvPr id="82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3B2766E-870F-56C9-63DA-71AC1AB36BF8}"/>
              </a:ext>
            </a:extLst>
          </p:cNvPr>
          <p:cNvSpPr txBox="1"/>
          <p:nvPr/>
        </p:nvSpPr>
        <p:spPr>
          <a:xfrm>
            <a:off x="640080" y="2872899"/>
            <a:ext cx="4243589" cy="3320668"/>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sz="1500"/>
              <a:t>Introduction – to the areas covered and why</a:t>
            </a:r>
          </a:p>
          <a:p>
            <a:pPr indent="-228600">
              <a:lnSpc>
                <a:spcPct val="90000"/>
              </a:lnSpc>
              <a:spcAft>
                <a:spcPts val="600"/>
              </a:spcAft>
              <a:buFont typeface="Arial" panose="020B0604020202020204" pitchFamily="34" charset="0"/>
              <a:buChar char="•"/>
            </a:pPr>
            <a:endParaRPr lang="en-US" sz="1500"/>
          </a:p>
          <a:p>
            <a:pPr indent="-228600">
              <a:lnSpc>
                <a:spcPct val="90000"/>
              </a:lnSpc>
              <a:spcAft>
                <a:spcPts val="600"/>
              </a:spcAft>
              <a:buFont typeface="Arial" panose="020B0604020202020204" pitchFamily="34" charset="0"/>
              <a:buChar char="•"/>
            </a:pPr>
            <a:r>
              <a:rPr lang="en-US" sz="1500"/>
              <a:t>Pathway – immediate term 2025-2027/ Near term 2027-2030/Long term 2030-2035</a:t>
            </a:r>
          </a:p>
          <a:p>
            <a:pPr indent="-228600">
              <a:lnSpc>
                <a:spcPct val="90000"/>
              </a:lnSpc>
              <a:spcAft>
                <a:spcPts val="600"/>
              </a:spcAft>
              <a:buFont typeface="Arial" panose="020B0604020202020204" pitchFamily="34" charset="0"/>
              <a:buChar char="•"/>
            </a:pPr>
            <a:endParaRPr lang="en-US" sz="1500"/>
          </a:p>
          <a:p>
            <a:pPr indent="-228600">
              <a:lnSpc>
                <a:spcPct val="90000"/>
              </a:lnSpc>
              <a:spcAft>
                <a:spcPts val="600"/>
              </a:spcAft>
              <a:buFont typeface="Arial" panose="020B0604020202020204" pitchFamily="34" charset="0"/>
              <a:buChar char="•"/>
            </a:pPr>
            <a:r>
              <a:rPr lang="en-US" sz="1500"/>
              <a:t>A Our Opportunity</a:t>
            </a:r>
          </a:p>
          <a:p>
            <a:pPr indent="-228600">
              <a:lnSpc>
                <a:spcPct val="90000"/>
              </a:lnSpc>
              <a:spcAft>
                <a:spcPts val="600"/>
              </a:spcAft>
              <a:buFont typeface="Arial" panose="020B0604020202020204" pitchFamily="34" charset="0"/>
              <a:buChar char="•"/>
            </a:pPr>
            <a:endParaRPr lang="en-US" sz="1500"/>
          </a:p>
          <a:p>
            <a:pPr indent="-228600">
              <a:lnSpc>
                <a:spcPct val="90000"/>
              </a:lnSpc>
              <a:spcAft>
                <a:spcPts val="600"/>
              </a:spcAft>
              <a:buFont typeface="Arial" panose="020B0604020202020204" pitchFamily="34" charset="0"/>
              <a:buChar char="•"/>
            </a:pPr>
            <a:r>
              <a:rPr lang="en-US" sz="1500"/>
              <a:t>B Summary of pathway advice including references and case studies</a:t>
            </a:r>
          </a:p>
          <a:p>
            <a:pPr>
              <a:lnSpc>
                <a:spcPct val="90000"/>
              </a:lnSpc>
              <a:spcAft>
                <a:spcPts val="600"/>
              </a:spcAft>
            </a:pPr>
            <a:endParaRPr lang="en-US" sz="1500"/>
          </a:p>
          <a:p>
            <a:pPr marL="285750" indent="-285750">
              <a:lnSpc>
                <a:spcPct val="90000"/>
              </a:lnSpc>
              <a:spcAft>
                <a:spcPts val="600"/>
              </a:spcAft>
              <a:buFont typeface="Arial" panose="020B0604020202020204" pitchFamily="34" charset="0"/>
              <a:buChar char="•"/>
            </a:pPr>
            <a:r>
              <a:rPr lang="en-US" sz="1500"/>
              <a:t>Our Approach </a:t>
            </a:r>
          </a:p>
          <a:p>
            <a:pPr indent="-228600">
              <a:lnSpc>
                <a:spcPct val="90000"/>
              </a:lnSpc>
              <a:spcAft>
                <a:spcPts val="600"/>
              </a:spcAft>
              <a:buFont typeface="Arial" panose="020B0604020202020204" pitchFamily="34" charset="0"/>
              <a:buChar char="•"/>
            </a:pPr>
            <a:endParaRPr lang="en-US" sz="1500"/>
          </a:p>
          <a:p>
            <a:pPr indent="-228600">
              <a:lnSpc>
                <a:spcPct val="90000"/>
              </a:lnSpc>
              <a:spcAft>
                <a:spcPts val="600"/>
              </a:spcAft>
              <a:buFont typeface="Arial" panose="020B0604020202020204" pitchFamily="34" charset="0"/>
              <a:buChar char="•"/>
            </a:pPr>
            <a:r>
              <a:rPr lang="en-US" sz="1500"/>
              <a:t>C Our Approach</a:t>
            </a:r>
          </a:p>
        </p:txBody>
      </p:sp>
      <p:pic>
        <p:nvPicPr>
          <p:cNvPr id="8194" name="Picture 2">
            <a:extLst>
              <a:ext uri="{FF2B5EF4-FFF2-40B4-BE49-F238E27FC236}">
                <a16:creationId xmlns:a16="http://schemas.microsoft.com/office/drawing/2014/main" id="{F3910CF2-A860-7951-B182-C60C9F38558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0428" r="-1" b="14798"/>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9" name="Picture 8" descr="A logo with text on it&#10;&#10;Description automatically generated">
            <a:extLst>
              <a:ext uri="{FF2B5EF4-FFF2-40B4-BE49-F238E27FC236}">
                <a16:creationId xmlns:a16="http://schemas.microsoft.com/office/drawing/2014/main" id="{F7F3E5DB-10C1-D4EC-A6F6-8B09E7B84014}"/>
              </a:ext>
            </a:extLst>
          </p:cNvPr>
          <p:cNvPicPr>
            <a:picLocks noChangeAspect="1"/>
          </p:cNvPicPr>
          <p:nvPr/>
        </p:nvPicPr>
        <p:blipFill>
          <a:blip r:embed="rId3"/>
          <a:stretch>
            <a:fillRect/>
          </a:stretch>
        </p:blipFill>
        <p:spPr>
          <a:xfrm>
            <a:off x="188137" y="5607526"/>
            <a:ext cx="2573737" cy="1172082"/>
          </a:xfrm>
          <a:prstGeom prst="rect">
            <a:avLst/>
          </a:prstGeom>
        </p:spPr>
      </p:pic>
    </p:spTree>
    <p:extLst>
      <p:ext uri="{BB962C8B-B14F-4D97-AF65-F5344CB8AC3E}">
        <p14:creationId xmlns:p14="http://schemas.microsoft.com/office/powerpoint/2010/main" val="2226669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11741-FA55-FC69-5EE4-2FE67F4C0081}"/>
              </a:ext>
            </a:extLst>
          </p:cNvPr>
          <p:cNvSpPr>
            <a:spLocks noGrp="1"/>
          </p:cNvSpPr>
          <p:nvPr>
            <p:ph type="title"/>
          </p:nvPr>
        </p:nvSpPr>
        <p:spPr>
          <a:xfrm>
            <a:off x="9606575" y="6308726"/>
            <a:ext cx="3012654" cy="629787"/>
          </a:xfrm>
        </p:spPr>
        <p:txBody>
          <a:bodyPr/>
          <a:lstStyle/>
          <a:p>
            <a:r>
              <a:rPr lang="en-GB" sz="3200" b="1">
                <a:latin typeface="Arial Nova" panose="020B0504020202020204" pitchFamily="34" charset="0"/>
              </a:rPr>
              <a:t>WNZ 2035: 1</a:t>
            </a:r>
            <a:endParaRPr lang="en-GB" b="1"/>
          </a:p>
        </p:txBody>
      </p:sp>
      <p:pic>
        <p:nvPicPr>
          <p:cNvPr id="5" name="Content Placeholder 4" descr="A book cover with a lake and mountains&#10;&#10;Description automatically generated">
            <a:extLst>
              <a:ext uri="{FF2B5EF4-FFF2-40B4-BE49-F238E27FC236}">
                <a16:creationId xmlns:a16="http://schemas.microsoft.com/office/drawing/2014/main" id="{68F6AF7E-A213-F009-F0A8-CAF9AA5134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5" y="18044"/>
            <a:ext cx="4632510" cy="6879022"/>
          </a:xfrm>
        </p:spPr>
      </p:pic>
      <p:pic>
        <p:nvPicPr>
          <p:cNvPr id="3074" name="Picture 2">
            <a:extLst>
              <a:ext uri="{FF2B5EF4-FFF2-40B4-BE49-F238E27FC236}">
                <a16:creationId xmlns:a16="http://schemas.microsoft.com/office/drawing/2014/main" id="{1A096817-9C13-C926-081D-A3DD550F9E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7900" r="-106"/>
          <a:stretch/>
        </p:blipFill>
        <p:spPr bwMode="auto">
          <a:xfrm>
            <a:off x="4985317" y="1364974"/>
            <a:ext cx="6982429" cy="4625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91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537</Words>
  <Application>Microsoft Office PowerPoint</Application>
  <PresentationFormat>Widescreen</PresentationFormat>
  <Paragraphs>99</Paragraphs>
  <Slides>18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Aptos Display</vt:lpstr>
      <vt:lpstr>Arial</vt:lpstr>
      <vt:lpstr>Arial Nova</vt:lpstr>
      <vt:lpstr>Calibri</vt:lpstr>
      <vt:lpstr>Office Theme</vt:lpstr>
      <vt:lpstr>PowerPoint Presentation</vt:lpstr>
      <vt:lpstr>PowerPoint Presentation</vt:lpstr>
      <vt:lpstr>The Well-being of Future Generations (Wales) Act 2015</vt:lpstr>
      <vt:lpstr>PowerPoint Presentation</vt:lpstr>
      <vt:lpstr>PowerPoint Presentation</vt:lpstr>
      <vt:lpstr>PowerPoint Presentation</vt:lpstr>
      <vt:lpstr>Launch of ‘Pathways to a Prosperous and Resilient Wales’ September 2024</vt:lpstr>
      <vt:lpstr>WNZ 2035: How our Reports Work</vt:lpstr>
      <vt:lpstr>WNZ 2035: 1</vt:lpstr>
      <vt:lpstr>WNZ 2035: 2</vt:lpstr>
      <vt:lpstr>WNZ 2035: 3</vt:lpstr>
      <vt:lpstr>WNZ 2035: 4 (slide 1)</vt:lpstr>
      <vt:lpstr>PowerPoint Presentation</vt:lpstr>
      <vt:lpstr>WNZ 2035: 5 (slide 1)</vt:lpstr>
      <vt:lpstr>WNZ 2035: 5 (slide 2)</vt:lpstr>
      <vt:lpstr>WNZ 2035: 6</vt:lpstr>
      <vt:lpstr>WNZ 2035: 7</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Jane Davidson</dc:creator>
  <cp:lastModifiedBy>cardiganu3a</cp:lastModifiedBy>
  <cp:revision>3</cp:revision>
  <dcterms:created xsi:type="dcterms:W3CDTF">2024-09-23T09:49:25Z</dcterms:created>
  <dcterms:modified xsi:type="dcterms:W3CDTF">2024-10-01T08:52:13Z</dcterms:modified>
</cp:coreProperties>
</file>